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1"/>
  </p:notesMasterIdLst>
  <p:sldIdLst>
    <p:sldId id="304" r:id="rId2"/>
    <p:sldId id="305" r:id="rId3"/>
    <p:sldId id="306" r:id="rId4"/>
    <p:sldId id="380" r:id="rId5"/>
    <p:sldId id="307" r:id="rId6"/>
    <p:sldId id="308" r:id="rId7"/>
    <p:sldId id="309" r:id="rId8"/>
    <p:sldId id="310" r:id="rId9"/>
    <p:sldId id="311" r:id="rId10"/>
    <p:sldId id="312" r:id="rId11"/>
    <p:sldId id="313" r:id="rId12"/>
    <p:sldId id="314" r:id="rId13"/>
    <p:sldId id="315" r:id="rId14"/>
    <p:sldId id="316" r:id="rId15"/>
    <p:sldId id="317" r:id="rId16"/>
    <p:sldId id="381" r:id="rId17"/>
    <p:sldId id="318" r:id="rId18"/>
    <p:sldId id="319" r:id="rId19"/>
    <p:sldId id="321" r:id="rId20"/>
    <p:sldId id="322" r:id="rId21"/>
    <p:sldId id="323" r:id="rId22"/>
    <p:sldId id="330" r:id="rId23"/>
    <p:sldId id="339" r:id="rId24"/>
    <p:sldId id="340" r:id="rId25"/>
    <p:sldId id="341" r:id="rId26"/>
    <p:sldId id="342" r:id="rId27"/>
    <p:sldId id="343" r:id="rId28"/>
    <p:sldId id="344" r:id="rId29"/>
    <p:sldId id="345" r:id="rId30"/>
    <p:sldId id="346" r:id="rId31"/>
    <p:sldId id="347" r:id="rId32"/>
    <p:sldId id="348" r:id="rId33"/>
    <p:sldId id="349" r:id="rId34"/>
    <p:sldId id="361" r:id="rId35"/>
    <p:sldId id="362" r:id="rId36"/>
    <p:sldId id="363" r:id="rId37"/>
    <p:sldId id="364" r:id="rId38"/>
    <p:sldId id="365" r:id="rId39"/>
    <p:sldId id="367" r:id="rId40"/>
    <p:sldId id="368" r:id="rId41"/>
    <p:sldId id="369" r:id="rId42"/>
    <p:sldId id="370" r:id="rId43"/>
    <p:sldId id="371" r:id="rId44"/>
    <p:sldId id="372" r:id="rId45"/>
    <p:sldId id="373" r:id="rId46"/>
    <p:sldId id="374" r:id="rId47"/>
    <p:sldId id="376" r:id="rId48"/>
    <p:sldId id="377" r:id="rId49"/>
    <p:sldId id="379"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22" d="100"/>
          <a:sy n="122" d="100"/>
        </p:scale>
        <p:origin x="9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783D69-4344-482B-8668-832CDB9CEA68}" type="datetimeFigureOut">
              <a:rPr lang="en-US" smtClean="0"/>
              <a:t>9/18/2017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93383E-8E2C-4D20-AB05-B7888DFB9186}" type="slidenum">
              <a:rPr lang="en-US" smtClean="0"/>
              <a:t>‹#›</a:t>
            </a:fld>
            <a:endParaRPr lang="en-US"/>
          </a:p>
        </p:txBody>
      </p:sp>
    </p:spTree>
    <p:extLst>
      <p:ext uri="{BB962C8B-B14F-4D97-AF65-F5344CB8AC3E}">
        <p14:creationId xmlns:p14="http://schemas.microsoft.com/office/powerpoint/2010/main" val="3841610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2553312-9AC8-4DC9-9BB2-E5660459FAFB}" type="datetime1">
              <a:rPr lang="en-US" smtClean="0"/>
              <a:t>9/18/2017</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3B60663A-D731-422C-B01D-A30E991BA9F9}" type="slidenum">
              <a:rPr lang="en-US" smtClean="0"/>
              <a:t>‹#›</a:t>
            </a:fld>
            <a:endParaRPr lang="en-US"/>
          </a:p>
        </p:txBody>
      </p:sp>
    </p:spTree>
    <p:extLst>
      <p:ext uri="{BB962C8B-B14F-4D97-AF65-F5344CB8AC3E}">
        <p14:creationId xmlns:p14="http://schemas.microsoft.com/office/powerpoint/2010/main" val="3287605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0158EC4-CC77-4572-870D-71A34C38FA1F}" type="datetime1">
              <a:rPr lang="en-US" smtClean="0"/>
              <a:t>9/18/2017</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B60663A-D731-422C-B01D-A30E991BA9F9}" type="slidenum">
              <a:rPr lang="en-US" smtClean="0"/>
              <a:t>‹#›</a:t>
            </a:fld>
            <a:endParaRPr lang="en-US"/>
          </a:p>
        </p:txBody>
      </p:sp>
    </p:spTree>
    <p:extLst>
      <p:ext uri="{BB962C8B-B14F-4D97-AF65-F5344CB8AC3E}">
        <p14:creationId xmlns:p14="http://schemas.microsoft.com/office/powerpoint/2010/main" val="3200587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6427AA0-A76C-4B42-A50E-A5C2EF92DFC8}" type="datetime1">
              <a:rPr lang="en-US" smtClean="0"/>
              <a:t>9/18/2017</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B60663A-D731-422C-B01D-A30E991BA9F9}"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2115822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DA1532D9-CC86-46C6-A101-E99303420851}" type="datetime1">
              <a:rPr lang="en-US" smtClean="0"/>
              <a:t>9/18/2017</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B60663A-D731-422C-B01D-A30E991BA9F9}" type="slidenum">
              <a:rPr lang="en-US" smtClean="0"/>
              <a:t>‹#›</a:t>
            </a:fld>
            <a:endParaRPr lang="en-US"/>
          </a:p>
        </p:txBody>
      </p:sp>
    </p:spTree>
    <p:extLst>
      <p:ext uri="{BB962C8B-B14F-4D97-AF65-F5344CB8AC3E}">
        <p14:creationId xmlns:p14="http://schemas.microsoft.com/office/powerpoint/2010/main" val="29983154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D8ACD27-0952-4757-A9CC-95D21020508B}" type="datetime1">
              <a:rPr lang="en-US" smtClean="0"/>
              <a:t>9/18/2017</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B60663A-D731-422C-B01D-A30E991BA9F9}"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7665155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33F7922C-F6FA-481F-8FBA-ACFBF198C498}" type="datetime1">
              <a:rPr lang="en-US" smtClean="0"/>
              <a:t>9/18/2017</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B60663A-D731-422C-B01D-A30E991BA9F9}" type="slidenum">
              <a:rPr lang="en-US" smtClean="0"/>
              <a:t>‹#›</a:t>
            </a:fld>
            <a:endParaRPr lang="en-US"/>
          </a:p>
        </p:txBody>
      </p:sp>
    </p:spTree>
    <p:extLst>
      <p:ext uri="{BB962C8B-B14F-4D97-AF65-F5344CB8AC3E}">
        <p14:creationId xmlns:p14="http://schemas.microsoft.com/office/powerpoint/2010/main" val="7331021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EBDAC19-6D93-4FCD-BF3C-00CD604C9F9A}" type="datetime1">
              <a:rPr lang="en-US" smtClean="0"/>
              <a:t>9/18/2017</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B60663A-D731-422C-B01D-A30E991BA9F9}" type="slidenum">
              <a:rPr lang="en-US" smtClean="0"/>
              <a:t>‹#›</a:t>
            </a:fld>
            <a:endParaRPr lang="en-US"/>
          </a:p>
        </p:txBody>
      </p:sp>
    </p:spTree>
    <p:extLst>
      <p:ext uri="{BB962C8B-B14F-4D97-AF65-F5344CB8AC3E}">
        <p14:creationId xmlns:p14="http://schemas.microsoft.com/office/powerpoint/2010/main" val="9568359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4E3FCAD-205C-458E-A6F3-6E730C0A2CD1}" type="datetime1">
              <a:rPr lang="en-US" smtClean="0"/>
              <a:t>9/18/2017</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B60663A-D731-422C-B01D-A30E991BA9F9}" type="slidenum">
              <a:rPr lang="en-US" smtClean="0"/>
              <a:t>‹#›</a:t>
            </a:fld>
            <a:endParaRPr lang="en-US"/>
          </a:p>
        </p:txBody>
      </p:sp>
    </p:spTree>
    <p:extLst>
      <p:ext uri="{BB962C8B-B14F-4D97-AF65-F5344CB8AC3E}">
        <p14:creationId xmlns:p14="http://schemas.microsoft.com/office/powerpoint/2010/main" val="580402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316F213-1C95-4850-9509-6BAF4CC9FA4E}" type="datetime1">
              <a:rPr lang="en-US" smtClean="0"/>
              <a:t>9/18/2017</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B60663A-D731-422C-B01D-A30E991BA9F9}" type="slidenum">
              <a:rPr lang="en-US" smtClean="0"/>
              <a:t>‹#›</a:t>
            </a:fld>
            <a:endParaRPr lang="en-US"/>
          </a:p>
        </p:txBody>
      </p:sp>
    </p:spTree>
    <p:extLst>
      <p:ext uri="{BB962C8B-B14F-4D97-AF65-F5344CB8AC3E}">
        <p14:creationId xmlns:p14="http://schemas.microsoft.com/office/powerpoint/2010/main" val="3882142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9AF7185-B535-46D1-B74A-6011553502B0}" type="datetime1">
              <a:rPr lang="en-US" smtClean="0"/>
              <a:t>9/18/2017</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B60663A-D731-422C-B01D-A30E991BA9F9}" type="slidenum">
              <a:rPr lang="en-US" smtClean="0"/>
              <a:t>‹#›</a:t>
            </a:fld>
            <a:endParaRPr lang="en-US"/>
          </a:p>
        </p:txBody>
      </p:sp>
    </p:spTree>
    <p:extLst>
      <p:ext uri="{BB962C8B-B14F-4D97-AF65-F5344CB8AC3E}">
        <p14:creationId xmlns:p14="http://schemas.microsoft.com/office/powerpoint/2010/main" val="608188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CD719D7-1C74-4398-8C50-B05B48A8BF31}" type="datetime1">
              <a:rPr lang="en-US" smtClean="0"/>
              <a:t>9/18/2017</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3B60663A-D731-422C-B01D-A30E991BA9F9}" type="slidenum">
              <a:rPr lang="en-US" smtClean="0"/>
              <a:t>‹#›</a:t>
            </a:fld>
            <a:endParaRPr lang="en-US"/>
          </a:p>
        </p:txBody>
      </p:sp>
    </p:spTree>
    <p:extLst>
      <p:ext uri="{BB962C8B-B14F-4D97-AF65-F5344CB8AC3E}">
        <p14:creationId xmlns:p14="http://schemas.microsoft.com/office/powerpoint/2010/main" val="3644558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62068BC-1BE4-41BB-8D41-C19BC876339A}" type="datetime1">
              <a:rPr lang="en-US" smtClean="0"/>
              <a:t>9/18/2017</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B60663A-D731-422C-B01D-A30E991BA9F9}" type="slidenum">
              <a:rPr lang="en-US" smtClean="0"/>
              <a:t>‹#›</a:t>
            </a:fld>
            <a:endParaRPr lang="en-US"/>
          </a:p>
        </p:txBody>
      </p:sp>
    </p:spTree>
    <p:extLst>
      <p:ext uri="{BB962C8B-B14F-4D97-AF65-F5344CB8AC3E}">
        <p14:creationId xmlns:p14="http://schemas.microsoft.com/office/powerpoint/2010/main" val="2202126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8F9E979-BECD-4CBE-AAC6-8C510072E934}" type="datetime1">
              <a:rPr lang="en-US" smtClean="0"/>
              <a:t>9/18/2017</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B60663A-D731-422C-B01D-A30E991BA9F9}" type="slidenum">
              <a:rPr lang="en-US" smtClean="0"/>
              <a:t>‹#›</a:t>
            </a:fld>
            <a:endParaRPr lang="en-US"/>
          </a:p>
        </p:txBody>
      </p:sp>
    </p:spTree>
    <p:extLst>
      <p:ext uri="{BB962C8B-B14F-4D97-AF65-F5344CB8AC3E}">
        <p14:creationId xmlns:p14="http://schemas.microsoft.com/office/powerpoint/2010/main" val="2766822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8DE0C7-43C5-4231-A9A1-63280FA25E24}" type="datetime1">
              <a:rPr lang="en-US" smtClean="0"/>
              <a:t>9/18/2017</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B60663A-D731-422C-B01D-A30E991BA9F9}" type="slidenum">
              <a:rPr lang="en-US" smtClean="0"/>
              <a:t>‹#›</a:t>
            </a:fld>
            <a:endParaRPr lang="en-US"/>
          </a:p>
        </p:txBody>
      </p:sp>
    </p:spTree>
    <p:extLst>
      <p:ext uri="{BB962C8B-B14F-4D97-AF65-F5344CB8AC3E}">
        <p14:creationId xmlns:p14="http://schemas.microsoft.com/office/powerpoint/2010/main" val="730901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74243AB-D692-4C38-AC6A-458CFE830085}" type="datetime1">
              <a:rPr lang="en-US" smtClean="0"/>
              <a:t>9/18/2017</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B60663A-D731-422C-B01D-A30E991BA9F9}" type="slidenum">
              <a:rPr lang="en-US" smtClean="0"/>
              <a:t>‹#›</a:t>
            </a:fld>
            <a:endParaRPr lang="en-US"/>
          </a:p>
        </p:txBody>
      </p:sp>
    </p:spTree>
    <p:extLst>
      <p:ext uri="{BB962C8B-B14F-4D97-AF65-F5344CB8AC3E}">
        <p14:creationId xmlns:p14="http://schemas.microsoft.com/office/powerpoint/2010/main" val="14176187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7F48157-7120-4FD2-A858-73FC5B63D69B}" type="datetime1">
              <a:rPr lang="en-US" smtClean="0"/>
              <a:t>9/18/2017</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B60663A-D731-422C-B01D-A30E991BA9F9}" type="slidenum">
              <a:rPr lang="en-US" smtClean="0"/>
              <a:t>‹#›</a:t>
            </a:fld>
            <a:endParaRPr lang="en-US"/>
          </a:p>
        </p:txBody>
      </p:sp>
    </p:spTree>
    <p:extLst>
      <p:ext uri="{BB962C8B-B14F-4D97-AF65-F5344CB8AC3E}">
        <p14:creationId xmlns:p14="http://schemas.microsoft.com/office/powerpoint/2010/main" val="727966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9A38FFE6-6CC5-4F3A-85AF-66E87D7B1ED2}" type="datetime1">
              <a:rPr lang="en-US" smtClean="0"/>
              <a:t>9/18/2017</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3B60663A-D731-422C-B01D-A30E991BA9F9}" type="slidenum">
              <a:rPr lang="en-US" smtClean="0"/>
              <a:t>‹#›</a:t>
            </a:fld>
            <a:endParaRPr lang="en-US"/>
          </a:p>
        </p:txBody>
      </p:sp>
    </p:spTree>
    <p:extLst>
      <p:ext uri="{BB962C8B-B14F-4D97-AF65-F5344CB8AC3E}">
        <p14:creationId xmlns:p14="http://schemas.microsoft.com/office/powerpoint/2010/main" val="35288868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99856" y="274638"/>
            <a:ext cx="5410944" cy="2218258"/>
          </a:xfrm>
        </p:spPr>
        <p:txBody>
          <a:bodyPr>
            <a:normAutofit/>
          </a:bodyPr>
          <a:lstStyle/>
          <a:p>
            <a:r>
              <a:rPr lang="en-US" dirty="0" smtClean="0"/>
              <a:t>Chapter 13</a:t>
            </a:r>
            <a:br>
              <a:rPr lang="en-US" dirty="0" smtClean="0"/>
            </a:br>
            <a:r>
              <a:rPr lang="en-US" dirty="0" smtClean="0"/>
              <a:t>Linear Optimization</a:t>
            </a:r>
            <a:endParaRPr lang="en-US" dirty="0"/>
          </a:p>
        </p:txBody>
      </p:sp>
      <p:pic>
        <p:nvPicPr>
          <p:cNvPr id="5" name="Picture 4" descr="Cover Graphic.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3512" y="116632"/>
            <a:ext cx="2316480" cy="2237232"/>
          </a:xfrm>
          <a:prstGeom prst="rect">
            <a:avLst/>
          </a:prstGeom>
        </p:spPr>
      </p:pic>
      <p:pic>
        <p:nvPicPr>
          <p:cNvPr id="2" name="Picture 1"/>
          <p:cNvPicPr>
            <a:picLocks noChangeAspect="1"/>
          </p:cNvPicPr>
          <p:nvPr/>
        </p:nvPicPr>
        <p:blipFill>
          <a:blip r:embed="rId3"/>
          <a:stretch>
            <a:fillRect/>
          </a:stretch>
        </p:blipFill>
        <p:spPr>
          <a:xfrm>
            <a:off x="4079776" y="2708921"/>
            <a:ext cx="5472608" cy="3466133"/>
          </a:xfrm>
          <a:prstGeom prst="rect">
            <a:avLst/>
          </a:prstGeom>
        </p:spPr>
      </p:pic>
      <p:sp>
        <p:nvSpPr>
          <p:cNvPr id="3" name="Slide Number Placeholder 2"/>
          <p:cNvSpPr>
            <a:spLocks noGrp="1"/>
          </p:cNvSpPr>
          <p:nvPr>
            <p:ph type="sldNum" sz="quarter" idx="12"/>
          </p:nvPr>
        </p:nvSpPr>
        <p:spPr/>
        <p:txBody>
          <a:bodyPr/>
          <a:lstStyle/>
          <a:p>
            <a:fld id="{3B60663A-D731-422C-B01D-A30E991BA9F9}" type="slidenum">
              <a:rPr lang="en-US" smtClean="0"/>
              <a:t>1</a:t>
            </a:fld>
            <a:endParaRPr lang="en-US"/>
          </a:p>
        </p:txBody>
      </p:sp>
    </p:spTree>
    <p:extLst>
      <p:ext uri="{BB962C8B-B14F-4D97-AF65-F5344CB8AC3E}">
        <p14:creationId xmlns:p14="http://schemas.microsoft.com/office/powerpoint/2010/main" val="40571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31076" y="2310443"/>
            <a:ext cx="8229600" cy="4619600"/>
          </a:xfrm>
        </p:spPr>
        <p:txBody>
          <a:bodyPr>
            <a:normAutofit/>
          </a:bodyPr>
          <a:lstStyle/>
          <a:p>
            <a:pPr marL="0" algn="just">
              <a:spcBef>
                <a:spcPts val="1200"/>
              </a:spcBef>
            </a:pPr>
            <a:r>
              <a:rPr lang="en-US" dirty="0" smtClean="0"/>
              <a:t>Profit per pair of skis sold:</a:t>
            </a:r>
          </a:p>
          <a:p>
            <a:pPr marL="0" algn="just">
              <a:spcBef>
                <a:spcPct val="0"/>
              </a:spcBef>
              <a:buNone/>
            </a:pPr>
            <a:r>
              <a:rPr lang="en-US" dirty="0" smtClean="0"/>
              <a:t>  $50 for </a:t>
            </a:r>
            <a:r>
              <a:rPr lang="en-US" dirty="0" err="1" smtClean="0"/>
              <a:t>Jordanelle</a:t>
            </a:r>
            <a:r>
              <a:rPr lang="en-US" dirty="0" smtClean="0"/>
              <a:t> skis, $65 for </a:t>
            </a:r>
            <a:r>
              <a:rPr lang="en-US" dirty="0" err="1" smtClean="0"/>
              <a:t>Deercrest</a:t>
            </a:r>
            <a:r>
              <a:rPr lang="en-US" dirty="0" smtClean="0"/>
              <a:t> skis</a:t>
            </a:r>
          </a:p>
          <a:p>
            <a:pPr marL="0" algn="just">
              <a:spcBef>
                <a:spcPts val="1200"/>
              </a:spcBef>
            </a:pPr>
            <a:r>
              <a:rPr lang="en-US" u="sng" dirty="0" smtClean="0"/>
              <a:t>Objective Function</a:t>
            </a:r>
            <a:r>
              <a:rPr lang="en-US" dirty="0" smtClean="0"/>
              <a:t>:</a:t>
            </a:r>
          </a:p>
          <a:p>
            <a:pPr marL="0" algn="just">
              <a:spcBef>
                <a:spcPct val="0"/>
              </a:spcBef>
              <a:buNone/>
            </a:pPr>
            <a:r>
              <a:rPr lang="en-US" dirty="0" smtClean="0"/>
              <a:t>   Maximize total profit </a:t>
            </a:r>
          </a:p>
          <a:p>
            <a:pPr marL="0" algn="just">
              <a:spcBef>
                <a:spcPct val="0"/>
              </a:spcBef>
              <a:buNone/>
            </a:pPr>
            <a:r>
              <a:rPr lang="en-US" dirty="0"/>
              <a:t>	</a:t>
            </a:r>
            <a:r>
              <a:rPr lang="en-US" dirty="0" smtClean="0"/>
              <a:t>= 50 </a:t>
            </a:r>
            <a:r>
              <a:rPr lang="en-US" i="1" dirty="0" err="1" smtClean="0"/>
              <a:t>Jordanelle</a:t>
            </a:r>
            <a:r>
              <a:rPr lang="en-US" dirty="0" smtClean="0"/>
              <a:t> + 65 </a:t>
            </a:r>
            <a:r>
              <a:rPr lang="en-US" i="1" dirty="0" err="1" smtClean="0"/>
              <a:t>Deercrest</a:t>
            </a:r>
            <a:endParaRPr lang="en-US" i="1" dirty="0" smtClean="0"/>
          </a:p>
          <a:p>
            <a:pPr algn="just"/>
            <a:r>
              <a:rPr lang="en-US" dirty="0"/>
              <a:t>Note how the dimensions verify that the expression </a:t>
            </a:r>
            <a:r>
              <a:rPr lang="en-US" dirty="0" smtClean="0"/>
              <a:t>is correct</a:t>
            </a:r>
            <a:r>
              <a:rPr lang="en-US" dirty="0"/>
              <a:t>: </a:t>
            </a:r>
            <a:endParaRPr lang="en-US" dirty="0" smtClean="0"/>
          </a:p>
          <a:p>
            <a:pPr lvl="1" algn="just"/>
            <a:r>
              <a:rPr lang="en-US" dirty="0" smtClean="0"/>
              <a:t>($/pair </a:t>
            </a:r>
            <a:r>
              <a:rPr lang="en-US" dirty="0"/>
              <a:t>of skis)(number of pairs of skis</a:t>
            </a:r>
            <a:r>
              <a:rPr lang="en-US" dirty="0" smtClean="0"/>
              <a:t>) = $.</a:t>
            </a:r>
          </a:p>
          <a:p>
            <a:pPr algn="just"/>
            <a:endParaRPr lang="en-US" dirty="0" smtClean="0"/>
          </a:p>
        </p:txBody>
      </p:sp>
      <p:sp>
        <p:nvSpPr>
          <p:cNvPr id="5" name="Title 4"/>
          <p:cNvSpPr>
            <a:spLocks noGrp="1"/>
          </p:cNvSpPr>
          <p:nvPr>
            <p:ph type="title"/>
          </p:nvPr>
        </p:nvSpPr>
        <p:spPr/>
        <p:txBody>
          <a:bodyPr/>
          <a:lstStyle/>
          <a:p>
            <a:pPr>
              <a:defRPr/>
            </a:pPr>
            <a:r>
              <a:rPr lang="en-US" sz="3200" dirty="0"/>
              <a:t>Example 13.2: SSC – Modeling the Objective Function</a:t>
            </a:r>
          </a:p>
        </p:txBody>
      </p:sp>
      <p:sp>
        <p:nvSpPr>
          <p:cNvPr id="3" name="Slide Number Placeholder 2"/>
          <p:cNvSpPr>
            <a:spLocks noGrp="1"/>
          </p:cNvSpPr>
          <p:nvPr>
            <p:ph type="sldNum" sz="quarter" idx="12"/>
          </p:nvPr>
        </p:nvSpPr>
        <p:spPr/>
        <p:txBody>
          <a:bodyPr/>
          <a:lstStyle/>
          <a:p>
            <a:fld id="{3B60663A-D731-422C-B01D-A30E991BA9F9}" type="slidenum">
              <a:rPr lang="en-US" smtClean="0"/>
              <a:t>10</a:t>
            </a:fld>
            <a:endParaRPr lang="en-US"/>
          </a:p>
        </p:txBody>
      </p:sp>
    </p:spTree>
    <p:extLst>
      <p:ext uri="{BB962C8B-B14F-4D97-AF65-F5344CB8AC3E}">
        <p14:creationId xmlns:p14="http://schemas.microsoft.com/office/powerpoint/2010/main" val="41338220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199" y="1905000"/>
            <a:ext cx="8800407" cy="4536504"/>
          </a:xfrm>
        </p:spPr>
        <p:txBody>
          <a:bodyPr/>
          <a:lstStyle/>
          <a:p>
            <a:pPr algn="just"/>
            <a:r>
              <a:rPr lang="en-US" sz="2400" dirty="0"/>
              <a:t>Constraints are expressed as algebraic inequalities or equations, with all variables on the left side and constant terms on the right.</a:t>
            </a:r>
          </a:p>
          <a:p>
            <a:pPr algn="just"/>
            <a:r>
              <a:rPr lang="en-US" sz="2400" dirty="0"/>
              <a:t>Look for key words in word statements of constraints:</a:t>
            </a:r>
          </a:p>
          <a:p>
            <a:pPr lvl="1" algn="just"/>
            <a:r>
              <a:rPr lang="en-US" sz="2000" dirty="0"/>
              <a:t>“Cannot exceed” translates mathematically as “≤”</a:t>
            </a:r>
          </a:p>
          <a:p>
            <a:pPr lvl="1" algn="just"/>
            <a:r>
              <a:rPr lang="en-US" sz="2000" dirty="0"/>
              <a:t>“At least,” would translate as “≥” </a:t>
            </a:r>
          </a:p>
          <a:p>
            <a:pPr lvl="1" algn="just"/>
            <a:r>
              <a:rPr lang="en-US" sz="2000" dirty="0"/>
              <a:t>“Must contain exactly,” would specify an “= ” relationship. </a:t>
            </a:r>
          </a:p>
          <a:p>
            <a:pPr algn="just"/>
            <a:r>
              <a:rPr lang="en-US" sz="2400" dirty="0"/>
              <a:t>All constraints in optimization models must be one of these three forms.</a:t>
            </a:r>
          </a:p>
        </p:txBody>
      </p:sp>
      <p:sp>
        <p:nvSpPr>
          <p:cNvPr id="3" name="Title 2"/>
          <p:cNvSpPr>
            <a:spLocks noGrp="1"/>
          </p:cNvSpPr>
          <p:nvPr>
            <p:ph type="title"/>
          </p:nvPr>
        </p:nvSpPr>
        <p:spPr/>
        <p:txBody>
          <a:bodyPr>
            <a:normAutofit/>
          </a:bodyPr>
          <a:lstStyle/>
          <a:p>
            <a:r>
              <a:rPr lang="en-US" dirty="0" smtClean="0"/>
              <a:t>Translating Constraints Mathematically</a:t>
            </a:r>
            <a:endParaRPr lang="en-US" dirty="0"/>
          </a:p>
        </p:txBody>
      </p:sp>
      <p:sp>
        <p:nvSpPr>
          <p:cNvPr id="4" name="Slide Number Placeholder 3"/>
          <p:cNvSpPr>
            <a:spLocks noGrp="1"/>
          </p:cNvSpPr>
          <p:nvPr>
            <p:ph type="sldNum" sz="quarter" idx="12"/>
          </p:nvPr>
        </p:nvSpPr>
        <p:spPr/>
        <p:txBody>
          <a:bodyPr/>
          <a:lstStyle/>
          <a:p>
            <a:fld id="{3B60663A-D731-422C-B01D-A30E991BA9F9}" type="slidenum">
              <a:rPr lang="en-US" smtClean="0"/>
              <a:t>11</a:t>
            </a:fld>
            <a:endParaRPr lang="en-US"/>
          </a:p>
        </p:txBody>
      </p:sp>
    </p:spTree>
    <p:extLst>
      <p:ext uri="{BB962C8B-B14F-4D97-AF65-F5344CB8AC3E}">
        <p14:creationId xmlns:p14="http://schemas.microsoft.com/office/powerpoint/2010/main" val="29579478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1628800"/>
            <a:ext cx="8229600" cy="4536504"/>
          </a:xfrm>
        </p:spPr>
        <p:txBody>
          <a:bodyPr/>
          <a:lstStyle/>
          <a:p>
            <a:pPr algn="just"/>
            <a:r>
              <a:rPr lang="en-US" sz="2800" dirty="0"/>
              <a:t>A </a:t>
            </a:r>
            <a:r>
              <a:rPr lang="en-US" sz="2800" b="1" dirty="0"/>
              <a:t>constraint function </a:t>
            </a:r>
            <a:r>
              <a:rPr lang="en-US" sz="2800" dirty="0"/>
              <a:t>is the left-hand side of a constraint.</a:t>
            </a:r>
          </a:p>
          <a:p>
            <a:pPr lvl="1" algn="just"/>
            <a:r>
              <a:rPr lang="en-US" sz="2400" dirty="0"/>
              <a:t>E.g.: </a:t>
            </a:r>
            <a:r>
              <a:rPr lang="en-US" sz="2400" u="sng" dirty="0"/>
              <a:t>Total labor-hours used in fabrication</a:t>
            </a:r>
            <a:r>
              <a:rPr lang="en-US" sz="2400" dirty="0"/>
              <a:t> cannot exceed the amount of labor hours available.</a:t>
            </a:r>
          </a:p>
        </p:txBody>
      </p:sp>
      <p:sp>
        <p:nvSpPr>
          <p:cNvPr id="3" name="Title 2"/>
          <p:cNvSpPr>
            <a:spLocks noGrp="1"/>
          </p:cNvSpPr>
          <p:nvPr>
            <p:ph type="title"/>
          </p:nvPr>
        </p:nvSpPr>
        <p:spPr/>
        <p:txBody>
          <a:bodyPr>
            <a:normAutofit/>
          </a:bodyPr>
          <a:lstStyle/>
          <a:p>
            <a:r>
              <a:rPr lang="en-US" dirty="0" smtClean="0"/>
              <a:t>Constraint Functions</a:t>
            </a:r>
            <a:endParaRPr lang="en-US" dirty="0"/>
          </a:p>
        </p:txBody>
      </p:sp>
      <p:sp>
        <p:nvSpPr>
          <p:cNvPr id="4" name="Slide Number Placeholder 3"/>
          <p:cNvSpPr>
            <a:spLocks noGrp="1"/>
          </p:cNvSpPr>
          <p:nvPr>
            <p:ph type="sldNum" sz="quarter" idx="12"/>
          </p:nvPr>
        </p:nvSpPr>
        <p:spPr/>
        <p:txBody>
          <a:bodyPr/>
          <a:lstStyle/>
          <a:p>
            <a:fld id="{3B60663A-D731-422C-B01D-A30E991BA9F9}" type="slidenum">
              <a:rPr lang="en-US" smtClean="0"/>
              <a:t>12</a:t>
            </a:fld>
            <a:endParaRPr lang="en-US"/>
          </a:p>
        </p:txBody>
      </p:sp>
    </p:spTree>
    <p:extLst>
      <p:ext uri="{BB962C8B-B14F-4D97-AF65-F5344CB8AC3E}">
        <p14:creationId xmlns:p14="http://schemas.microsoft.com/office/powerpoint/2010/main" val="20588765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16376" y="2017221"/>
            <a:ext cx="9597246" cy="3777622"/>
          </a:xfrm>
        </p:spPr>
        <p:txBody>
          <a:bodyPr>
            <a:noAutofit/>
          </a:bodyPr>
          <a:lstStyle/>
          <a:p>
            <a:pPr marL="365760" indent="-256032" algn="just">
              <a:buFont typeface="Wingdings 3"/>
              <a:buChar char=""/>
              <a:defRPr/>
            </a:pPr>
            <a:r>
              <a:rPr lang="en-US" sz="2400" dirty="0"/>
              <a:t>Fabrication constraint</a:t>
            </a:r>
          </a:p>
          <a:p>
            <a:pPr marL="621348" lvl="1" indent="-256032" algn="just">
              <a:buFont typeface="Wingdings 3"/>
              <a:buChar char=""/>
              <a:defRPr/>
            </a:pPr>
            <a:r>
              <a:rPr lang="en-US" sz="2000" dirty="0"/>
              <a:t>Available fabrication labor hours: (12 workers)(7 hours/day) = 84 hours/day</a:t>
            </a:r>
          </a:p>
          <a:p>
            <a:pPr marL="621348" lvl="1" indent="-256032" algn="just">
              <a:buFont typeface="Wingdings 3"/>
              <a:buChar char=""/>
              <a:defRPr/>
            </a:pPr>
            <a:r>
              <a:rPr lang="en-US" sz="2000" dirty="0"/>
              <a:t>Required fabrication labor hours per ski pair: 3.5 hours for </a:t>
            </a:r>
            <a:r>
              <a:rPr lang="en-US" sz="2000" dirty="0" err="1"/>
              <a:t>Jordanelle</a:t>
            </a:r>
            <a:r>
              <a:rPr lang="en-US" sz="2000" dirty="0"/>
              <a:t>, 4 hours for </a:t>
            </a:r>
            <a:r>
              <a:rPr lang="en-US" sz="2000" dirty="0" err="1"/>
              <a:t>Deercrest</a:t>
            </a:r>
            <a:endParaRPr lang="en-US" sz="2000" dirty="0"/>
          </a:p>
          <a:p>
            <a:pPr marL="621348" lvl="1" indent="-256032" algn="just">
              <a:buFont typeface="Wingdings 3"/>
              <a:buChar char=""/>
              <a:defRPr/>
            </a:pPr>
            <a:r>
              <a:rPr lang="en-US" sz="2000" u="sng" dirty="0"/>
              <a:t>Fabrication constraint</a:t>
            </a:r>
            <a:r>
              <a:rPr lang="en-US" sz="2000" dirty="0"/>
              <a:t>: 3.5 </a:t>
            </a:r>
            <a:r>
              <a:rPr lang="en-US" sz="2000" i="1" dirty="0" err="1"/>
              <a:t>Jordanelle</a:t>
            </a:r>
            <a:r>
              <a:rPr lang="en-US" sz="2000" dirty="0"/>
              <a:t> + 4 </a:t>
            </a:r>
            <a:r>
              <a:rPr lang="en-US" sz="2000" i="1" dirty="0" err="1"/>
              <a:t>Deercrest</a:t>
            </a:r>
            <a:r>
              <a:rPr lang="en-US" sz="2000" dirty="0"/>
              <a:t> ≤ 84</a:t>
            </a:r>
          </a:p>
          <a:p>
            <a:pPr marL="365760" indent="-256032" algn="just">
              <a:buFont typeface="Wingdings 3"/>
              <a:buChar char=""/>
              <a:defRPr/>
            </a:pPr>
            <a:r>
              <a:rPr lang="en-US" sz="2400" dirty="0"/>
              <a:t>Finishing constraint</a:t>
            </a:r>
          </a:p>
          <a:p>
            <a:pPr marL="621348" lvl="1" indent="-256032" algn="just">
              <a:buFont typeface="Wingdings 3"/>
              <a:buChar char=""/>
              <a:defRPr/>
            </a:pPr>
            <a:r>
              <a:rPr lang="en-US" sz="2000" dirty="0"/>
              <a:t>Available finishing labor hours: (3 workers)(7 hours/day) = 21 hours/day</a:t>
            </a:r>
          </a:p>
          <a:p>
            <a:pPr marL="621348" lvl="1" indent="-256032" algn="just">
              <a:buFont typeface="Wingdings 3"/>
              <a:buChar char=""/>
              <a:defRPr/>
            </a:pPr>
            <a:r>
              <a:rPr lang="en-US" sz="2000" dirty="0"/>
              <a:t>Required finishing labor hours per ski pair: 1 hour for </a:t>
            </a:r>
            <a:r>
              <a:rPr lang="en-US" sz="2000" dirty="0" err="1"/>
              <a:t>Jordanelle</a:t>
            </a:r>
            <a:r>
              <a:rPr lang="en-US" sz="2000" dirty="0"/>
              <a:t>; 1.5 hours for </a:t>
            </a:r>
            <a:r>
              <a:rPr lang="en-US" sz="2000" dirty="0" err="1"/>
              <a:t>Deercrest</a:t>
            </a:r>
            <a:endParaRPr lang="en-US" sz="2000" dirty="0"/>
          </a:p>
          <a:p>
            <a:pPr marL="621348" lvl="1" indent="-256032" algn="just">
              <a:buFont typeface="Wingdings 3"/>
              <a:buChar char=""/>
              <a:defRPr/>
            </a:pPr>
            <a:r>
              <a:rPr lang="en-US" sz="2000" u="sng" dirty="0"/>
              <a:t>Finishing constraint</a:t>
            </a:r>
            <a:r>
              <a:rPr lang="en-US" sz="2000" dirty="0"/>
              <a:t>: 1 </a:t>
            </a:r>
            <a:r>
              <a:rPr lang="en-US" sz="2000" i="1" dirty="0" err="1"/>
              <a:t>Jordanelle</a:t>
            </a:r>
            <a:r>
              <a:rPr lang="en-US" sz="2000" dirty="0"/>
              <a:t> + 1.5 </a:t>
            </a:r>
            <a:r>
              <a:rPr lang="en-US" sz="2000" i="1" dirty="0" err="1"/>
              <a:t>Deercrest</a:t>
            </a:r>
            <a:r>
              <a:rPr lang="en-US" sz="2000" dirty="0"/>
              <a:t> ≤ 21</a:t>
            </a:r>
          </a:p>
          <a:p>
            <a:pPr marL="109728" indent="0" algn="just">
              <a:buNone/>
              <a:defRPr/>
            </a:pPr>
            <a:endParaRPr lang="en-US" sz="2400" dirty="0"/>
          </a:p>
          <a:p>
            <a:pPr marL="365760" indent="-256032" algn="just">
              <a:buFont typeface="Wingdings 3"/>
              <a:buChar char=""/>
              <a:defRPr/>
            </a:pPr>
            <a:endParaRPr lang="en-US" sz="2400" dirty="0"/>
          </a:p>
          <a:p>
            <a:pPr marL="109728" indent="0" algn="just">
              <a:spcBef>
                <a:spcPts val="0"/>
              </a:spcBef>
              <a:buNone/>
              <a:defRPr/>
            </a:pPr>
            <a:endParaRPr lang="en-US" sz="2400" dirty="0"/>
          </a:p>
        </p:txBody>
      </p:sp>
      <p:sp>
        <p:nvSpPr>
          <p:cNvPr id="5" name="Title 4"/>
          <p:cNvSpPr>
            <a:spLocks noGrp="1"/>
          </p:cNvSpPr>
          <p:nvPr>
            <p:ph type="title"/>
          </p:nvPr>
        </p:nvSpPr>
        <p:spPr/>
        <p:txBody>
          <a:bodyPr/>
          <a:lstStyle/>
          <a:p>
            <a:pPr>
              <a:defRPr/>
            </a:pPr>
            <a:r>
              <a:rPr lang="en-US" sz="3200" dirty="0"/>
              <a:t>Example 13.3: SSC – Modeling the Constraints</a:t>
            </a:r>
          </a:p>
        </p:txBody>
      </p:sp>
      <p:sp>
        <p:nvSpPr>
          <p:cNvPr id="3" name="Slide Number Placeholder 2"/>
          <p:cNvSpPr>
            <a:spLocks noGrp="1"/>
          </p:cNvSpPr>
          <p:nvPr>
            <p:ph type="sldNum" sz="quarter" idx="12"/>
          </p:nvPr>
        </p:nvSpPr>
        <p:spPr/>
        <p:txBody>
          <a:bodyPr/>
          <a:lstStyle/>
          <a:p>
            <a:fld id="{3B60663A-D731-422C-B01D-A30E991BA9F9}" type="slidenum">
              <a:rPr lang="en-US" smtClean="0"/>
              <a:t>13</a:t>
            </a:fld>
            <a:endParaRPr lang="en-US"/>
          </a:p>
        </p:txBody>
      </p:sp>
    </p:spTree>
    <p:extLst>
      <p:ext uri="{BB962C8B-B14F-4D97-AF65-F5344CB8AC3E}">
        <p14:creationId xmlns:p14="http://schemas.microsoft.com/office/powerpoint/2010/main" val="18948357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gn="just"/>
            <a:r>
              <a:rPr lang="en-US" dirty="0" smtClean="0"/>
              <a:t>Market mixture constraint</a:t>
            </a:r>
          </a:p>
          <a:p>
            <a:pPr lvl="1" algn="just"/>
            <a:r>
              <a:rPr lang="en-US" dirty="0" smtClean="0"/>
              <a:t>The number of pairs of </a:t>
            </a:r>
            <a:r>
              <a:rPr lang="en-US" dirty="0" err="1" smtClean="0"/>
              <a:t>Deercrest</a:t>
            </a:r>
            <a:r>
              <a:rPr lang="en-US" dirty="0" smtClean="0"/>
              <a:t> skis must be at least twice the number of </a:t>
            </a:r>
            <a:r>
              <a:rPr lang="en-US" dirty="0" err="1" smtClean="0"/>
              <a:t>Jordanelle</a:t>
            </a:r>
            <a:r>
              <a:rPr lang="en-US" dirty="0" smtClean="0"/>
              <a:t> skis.</a:t>
            </a:r>
          </a:p>
          <a:p>
            <a:pPr lvl="1" algn="just"/>
            <a:r>
              <a:rPr lang="en-US" i="1" dirty="0" err="1" smtClean="0"/>
              <a:t>Deercrest</a:t>
            </a:r>
            <a:r>
              <a:rPr lang="en-US" dirty="0" smtClean="0"/>
              <a:t> ≥ 2 </a:t>
            </a:r>
            <a:r>
              <a:rPr lang="en-US" i="1" dirty="0" err="1" smtClean="0"/>
              <a:t>Jordanelle</a:t>
            </a:r>
            <a:r>
              <a:rPr lang="en-US" dirty="0" smtClean="0"/>
              <a:t>, </a:t>
            </a:r>
          </a:p>
          <a:p>
            <a:pPr lvl="1" algn="just"/>
            <a:r>
              <a:rPr lang="en-US" dirty="0" smtClean="0"/>
              <a:t>or </a:t>
            </a:r>
            <a:r>
              <a:rPr lang="en-US" dirty="0" smtClean="0">
                <a:latin typeface="Cambria Math" charset="0"/>
                <a:ea typeface="Cambria Math" charset="0"/>
                <a:cs typeface="Cambria Math" charset="0"/>
              </a:rPr>
              <a:t>− </a:t>
            </a:r>
            <a:r>
              <a:rPr lang="en-US" dirty="0" smtClean="0"/>
              <a:t>2 </a:t>
            </a:r>
            <a:r>
              <a:rPr lang="en-US" i="1" dirty="0" err="1" smtClean="0"/>
              <a:t>Jordanelle</a:t>
            </a:r>
            <a:r>
              <a:rPr lang="en-US" dirty="0" smtClean="0"/>
              <a:t> + 1 </a:t>
            </a:r>
            <a:r>
              <a:rPr lang="en-US" i="1" dirty="0" err="1" smtClean="0"/>
              <a:t>Deercrest</a:t>
            </a:r>
            <a:r>
              <a:rPr lang="en-US" dirty="0" smtClean="0"/>
              <a:t> ≥ 0</a:t>
            </a:r>
          </a:p>
          <a:p>
            <a:pPr algn="just">
              <a:spcBef>
                <a:spcPts val="1200"/>
              </a:spcBef>
            </a:pPr>
            <a:r>
              <a:rPr lang="en-US" dirty="0" err="1" smtClean="0"/>
              <a:t>Nonnegativity</a:t>
            </a:r>
            <a:r>
              <a:rPr lang="en-US" dirty="0" smtClean="0"/>
              <a:t> constraints:</a:t>
            </a:r>
          </a:p>
          <a:p>
            <a:pPr lvl="1" algn="just">
              <a:spcBef>
                <a:spcPts val="1200"/>
              </a:spcBef>
            </a:pPr>
            <a:r>
              <a:rPr lang="en-US" i="1" dirty="0" err="1" smtClean="0"/>
              <a:t>Jordanelle</a:t>
            </a:r>
            <a:r>
              <a:rPr lang="en-US" dirty="0" smtClean="0"/>
              <a:t> ≥ 0</a:t>
            </a:r>
          </a:p>
          <a:p>
            <a:pPr lvl="1" algn="just">
              <a:spcBef>
                <a:spcPts val="1200"/>
              </a:spcBef>
            </a:pPr>
            <a:r>
              <a:rPr lang="en-US" i="1" dirty="0" err="1" smtClean="0"/>
              <a:t>Deercrest</a:t>
            </a:r>
            <a:r>
              <a:rPr lang="en-US" dirty="0" smtClean="0"/>
              <a:t> ≥ 0</a:t>
            </a:r>
          </a:p>
          <a:p>
            <a:pPr algn="just"/>
            <a:endParaRPr lang="en-US" dirty="0" smtClean="0"/>
          </a:p>
          <a:p>
            <a:pPr algn="just">
              <a:spcBef>
                <a:spcPct val="0"/>
              </a:spcBef>
              <a:buFont typeface="Wingdings 3" pitchFamily="-72" charset="2"/>
              <a:buNone/>
            </a:pPr>
            <a:endParaRPr lang="en-US" dirty="0" smtClean="0"/>
          </a:p>
        </p:txBody>
      </p:sp>
      <p:sp>
        <p:nvSpPr>
          <p:cNvPr id="5" name="Title 4"/>
          <p:cNvSpPr>
            <a:spLocks noGrp="1"/>
          </p:cNvSpPr>
          <p:nvPr>
            <p:ph type="title"/>
          </p:nvPr>
        </p:nvSpPr>
        <p:spPr/>
        <p:txBody>
          <a:bodyPr/>
          <a:lstStyle/>
          <a:p>
            <a:pPr>
              <a:defRPr/>
            </a:pPr>
            <a:r>
              <a:rPr lang="en-US" sz="3200" dirty="0"/>
              <a:t>Example 13.3 Continued</a:t>
            </a:r>
          </a:p>
        </p:txBody>
      </p:sp>
      <p:sp>
        <p:nvSpPr>
          <p:cNvPr id="3" name="Slide Number Placeholder 2"/>
          <p:cNvSpPr>
            <a:spLocks noGrp="1"/>
          </p:cNvSpPr>
          <p:nvPr>
            <p:ph type="sldNum" sz="quarter" idx="12"/>
          </p:nvPr>
        </p:nvSpPr>
        <p:spPr/>
        <p:txBody>
          <a:bodyPr/>
          <a:lstStyle/>
          <a:p>
            <a:fld id="{3B60663A-D731-422C-B01D-A30E991BA9F9}" type="slidenum">
              <a:rPr lang="en-US" smtClean="0"/>
              <a:t>14</a:t>
            </a:fld>
            <a:endParaRPr lang="en-US"/>
          </a:p>
        </p:txBody>
      </p:sp>
    </p:spTree>
    <p:extLst>
      <p:ext uri="{BB962C8B-B14F-4D97-AF65-F5344CB8AC3E}">
        <p14:creationId xmlns:p14="http://schemas.microsoft.com/office/powerpoint/2010/main" val="42637401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gn="just">
              <a:spcBef>
                <a:spcPts val="1200"/>
              </a:spcBef>
              <a:buNone/>
            </a:pPr>
            <a:r>
              <a:rPr lang="en-US" dirty="0" smtClean="0"/>
              <a:t>Maximize total profit = 50 </a:t>
            </a:r>
            <a:r>
              <a:rPr lang="en-US" i="1" dirty="0" err="1" smtClean="0"/>
              <a:t>Jordanelle</a:t>
            </a:r>
            <a:r>
              <a:rPr lang="en-US" dirty="0" smtClean="0"/>
              <a:t> + 65 </a:t>
            </a:r>
            <a:r>
              <a:rPr lang="en-US" i="1" dirty="0" err="1" smtClean="0"/>
              <a:t>Deercrest</a:t>
            </a:r>
            <a:endParaRPr lang="en-US" dirty="0" smtClean="0"/>
          </a:p>
          <a:p>
            <a:pPr algn="just">
              <a:buFont typeface="Wingdings 3" pitchFamily="-72" charset="2"/>
              <a:buNone/>
            </a:pPr>
            <a:r>
              <a:rPr lang="en-US" dirty="0" smtClean="0"/>
              <a:t>                           </a:t>
            </a:r>
            <a:r>
              <a:rPr lang="en-US" dirty="0" smtClean="0">
                <a:solidFill>
                  <a:srgbClr val="39639D"/>
                </a:solidFill>
              </a:rPr>
              <a:t>3.5 </a:t>
            </a:r>
            <a:r>
              <a:rPr lang="en-US" i="1" dirty="0" err="1" smtClean="0">
                <a:solidFill>
                  <a:srgbClr val="39639D"/>
                </a:solidFill>
              </a:rPr>
              <a:t>Jordanelle</a:t>
            </a:r>
            <a:r>
              <a:rPr lang="en-US" dirty="0" smtClean="0">
                <a:solidFill>
                  <a:srgbClr val="39639D"/>
                </a:solidFill>
              </a:rPr>
              <a:t> + 4 </a:t>
            </a:r>
            <a:r>
              <a:rPr lang="en-US" i="1" dirty="0" err="1" smtClean="0">
                <a:solidFill>
                  <a:srgbClr val="39639D"/>
                </a:solidFill>
              </a:rPr>
              <a:t>Deercrest</a:t>
            </a:r>
            <a:r>
              <a:rPr lang="en-US" dirty="0" smtClean="0">
                <a:solidFill>
                  <a:srgbClr val="39639D"/>
                </a:solidFill>
              </a:rPr>
              <a:t> </a:t>
            </a:r>
            <a:r>
              <a:rPr lang="en-US" dirty="0" smtClean="0"/>
              <a:t>≤ 84</a:t>
            </a:r>
          </a:p>
          <a:p>
            <a:pPr algn="just">
              <a:buFont typeface="Wingdings 3" pitchFamily="-72" charset="2"/>
              <a:buNone/>
            </a:pPr>
            <a:r>
              <a:rPr lang="en-US" dirty="0" smtClean="0"/>
              <a:t>                           </a:t>
            </a:r>
            <a:r>
              <a:rPr lang="en-US" dirty="0" smtClean="0">
                <a:solidFill>
                  <a:srgbClr val="39639D"/>
                </a:solidFill>
              </a:rPr>
              <a:t>1 </a:t>
            </a:r>
            <a:r>
              <a:rPr lang="en-US" i="1" dirty="0" err="1" smtClean="0">
                <a:solidFill>
                  <a:srgbClr val="39639D"/>
                </a:solidFill>
              </a:rPr>
              <a:t>Jordanelle</a:t>
            </a:r>
            <a:r>
              <a:rPr lang="en-US" dirty="0" smtClean="0">
                <a:solidFill>
                  <a:srgbClr val="39639D"/>
                </a:solidFill>
              </a:rPr>
              <a:t> + 1.5 </a:t>
            </a:r>
            <a:r>
              <a:rPr lang="en-US" i="1" dirty="0" err="1" smtClean="0">
                <a:solidFill>
                  <a:srgbClr val="39639D"/>
                </a:solidFill>
              </a:rPr>
              <a:t>Deercrest</a:t>
            </a:r>
            <a:r>
              <a:rPr lang="en-US" dirty="0" smtClean="0">
                <a:solidFill>
                  <a:srgbClr val="39639D"/>
                </a:solidFill>
              </a:rPr>
              <a:t> </a:t>
            </a:r>
            <a:r>
              <a:rPr lang="en-US" dirty="0" smtClean="0"/>
              <a:t>≤ 21</a:t>
            </a:r>
          </a:p>
          <a:p>
            <a:pPr algn="just">
              <a:buFont typeface="Wingdings 3" pitchFamily="-72" charset="2"/>
              <a:buNone/>
            </a:pPr>
            <a:r>
              <a:rPr lang="en-US" dirty="0" smtClean="0">
                <a:latin typeface="Cambria Math" charset="0"/>
                <a:ea typeface="Cambria Math" charset="0"/>
                <a:cs typeface="Cambria Math" charset="0"/>
              </a:rPr>
              <a:t>                                </a:t>
            </a:r>
            <a:r>
              <a:rPr lang="en-US" dirty="0" smtClean="0">
                <a:solidFill>
                  <a:schemeClr val="accent4"/>
                </a:solidFill>
                <a:latin typeface="Cambria Math" charset="0"/>
                <a:ea typeface="Cambria Math" charset="0"/>
                <a:cs typeface="Cambria Math" charset="0"/>
              </a:rPr>
              <a:t>−</a:t>
            </a:r>
            <a:r>
              <a:rPr lang="en-US" dirty="0" smtClean="0">
                <a:solidFill>
                  <a:schemeClr val="accent4"/>
                </a:solidFill>
              </a:rPr>
              <a:t>2 </a:t>
            </a:r>
            <a:r>
              <a:rPr lang="en-US" i="1" dirty="0" err="1" smtClean="0">
                <a:solidFill>
                  <a:schemeClr val="accent4"/>
                </a:solidFill>
              </a:rPr>
              <a:t>Jordanelle</a:t>
            </a:r>
            <a:r>
              <a:rPr lang="en-US" dirty="0" smtClean="0">
                <a:solidFill>
                  <a:schemeClr val="accent4"/>
                </a:solidFill>
              </a:rPr>
              <a:t> + 1 </a:t>
            </a:r>
            <a:r>
              <a:rPr lang="en-US" i="1" dirty="0" err="1" smtClean="0">
                <a:solidFill>
                  <a:schemeClr val="accent4"/>
                </a:solidFill>
              </a:rPr>
              <a:t>Deercrest</a:t>
            </a:r>
            <a:r>
              <a:rPr lang="en-US" dirty="0" smtClean="0">
                <a:solidFill>
                  <a:schemeClr val="accent4"/>
                </a:solidFill>
              </a:rPr>
              <a:t> </a:t>
            </a:r>
            <a:r>
              <a:rPr lang="en-US" dirty="0" smtClean="0"/>
              <a:t>≥ 0</a:t>
            </a:r>
          </a:p>
          <a:p>
            <a:pPr algn="just">
              <a:buFont typeface="Wingdings 3" pitchFamily="-72" charset="2"/>
              <a:buNone/>
            </a:pPr>
            <a:r>
              <a:rPr lang="en-US" dirty="0" smtClean="0"/>
              <a:t>                                </a:t>
            </a:r>
            <a:r>
              <a:rPr lang="en-US" i="1" dirty="0" err="1" smtClean="0"/>
              <a:t>Jordanelle</a:t>
            </a:r>
            <a:r>
              <a:rPr lang="en-US" i="1" dirty="0" smtClean="0"/>
              <a:t> </a:t>
            </a:r>
            <a:r>
              <a:rPr lang="en-US" dirty="0" smtClean="0"/>
              <a:t>≥ 0</a:t>
            </a:r>
          </a:p>
          <a:p>
            <a:pPr algn="just">
              <a:buFont typeface="Wingdings 3" pitchFamily="-72" charset="2"/>
              <a:buNone/>
            </a:pPr>
            <a:r>
              <a:rPr lang="en-US" dirty="0" smtClean="0"/>
              <a:t>                                </a:t>
            </a:r>
            <a:r>
              <a:rPr lang="en-US" i="1" dirty="0" err="1" smtClean="0"/>
              <a:t>Deercrest</a:t>
            </a:r>
            <a:r>
              <a:rPr lang="en-US" dirty="0" smtClean="0"/>
              <a:t> ≥ 0</a:t>
            </a:r>
          </a:p>
          <a:p>
            <a:pPr algn="just">
              <a:buFont typeface="Wingdings 3" pitchFamily="-72" charset="2"/>
              <a:buNone/>
            </a:pPr>
            <a:endParaRPr lang="en-US" dirty="0" smtClean="0"/>
          </a:p>
        </p:txBody>
      </p:sp>
      <p:sp>
        <p:nvSpPr>
          <p:cNvPr id="5" name="Title 4"/>
          <p:cNvSpPr>
            <a:spLocks noGrp="1"/>
          </p:cNvSpPr>
          <p:nvPr>
            <p:ph type="title"/>
          </p:nvPr>
        </p:nvSpPr>
        <p:spPr/>
        <p:txBody>
          <a:bodyPr/>
          <a:lstStyle/>
          <a:p>
            <a:pPr>
              <a:defRPr/>
            </a:pPr>
            <a:r>
              <a:rPr lang="en-US" sz="3200" dirty="0"/>
              <a:t>SSC Optimization Model</a:t>
            </a:r>
          </a:p>
        </p:txBody>
      </p:sp>
      <p:sp>
        <p:nvSpPr>
          <p:cNvPr id="3" name="TextBox 2"/>
          <p:cNvSpPr txBox="1"/>
          <p:nvPr/>
        </p:nvSpPr>
        <p:spPr>
          <a:xfrm>
            <a:off x="3791744" y="4581129"/>
            <a:ext cx="5832648" cy="646331"/>
          </a:xfrm>
          <a:prstGeom prst="rect">
            <a:avLst/>
          </a:prstGeom>
          <a:noFill/>
        </p:spPr>
        <p:txBody>
          <a:bodyPr wrap="square" rtlCol="0">
            <a:spAutoFit/>
          </a:bodyPr>
          <a:lstStyle/>
          <a:p>
            <a:r>
              <a:rPr lang="en-US" dirty="0"/>
              <a:t>The highlighted portions are the constraint functions </a:t>
            </a:r>
          </a:p>
        </p:txBody>
      </p:sp>
      <p:sp>
        <p:nvSpPr>
          <p:cNvPr id="4" name="Slide Number Placeholder 3"/>
          <p:cNvSpPr>
            <a:spLocks noGrp="1"/>
          </p:cNvSpPr>
          <p:nvPr>
            <p:ph type="sldNum" sz="quarter" idx="12"/>
          </p:nvPr>
        </p:nvSpPr>
        <p:spPr/>
        <p:txBody>
          <a:bodyPr/>
          <a:lstStyle/>
          <a:p>
            <a:fld id="{3B60663A-D731-422C-B01D-A30E991BA9F9}" type="slidenum">
              <a:rPr lang="en-US" smtClean="0"/>
              <a:t>15</a:t>
            </a:fld>
            <a:endParaRPr lang="en-US"/>
          </a:p>
        </p:txBody>
      </p:sp>
    </p:spTree>
    <p:extLst>
      <p:ext uri="{BB962C8B-B14F-4D97-AF65-F5344CB8AC3E}">
        <p14:creationId xmlns:p14="http://schemas.microsoft.com/office/powerpoint/2010/main" val="30871669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Linear Optimization Models</a:t>
            </a:r>
          </a:p>
        </p:txBody>
      </p:sp>
      <p:sp>
        <p:nvSpPr>
          <p:cNvPr id="3" name="Content Placeholder 2"/>
          <p:cNvSpPr>
            <a:spLocks noGrp="1"/>
          </p:cNvSpPr>
          <p:nvPr>
            <p:ph idx="1"/>
          </p:nvPr>
        </p:nvSpPr>
        <p:spPr/>
        <p:txBody>
          <a:bodyPr/>
          <a:lstStyle/>
          <a:p>
            <a:pPr marL="365760" indent="-256032" algn="just">
              <a:buFont typeface="Wingdings 3"/>
              <a:buChar char=""/>
              <a:defRPr/>
            </a:pPr>
            <a:r>
              <a:rPr lang="en-US" dirty="0"/>
              <a:t>A </a:t>
            </a:r>
            <a:r>
              <a:rPr lang="en-US" b="1" dirty="0"/>
              <a:t>feasible solution </a:t>
            </a:r>
            <a:r>
              <a:rPr lang="en-US" dirty="0"/>
              <a:t>to an optimization problem is any solution that satisfies all of the constraints.</a:t>
            </a:r>
          </a:p>
          <a:p>
            <a:pPr marL="365760" indent="-256032" algn="just">
              <a:buFont typeface="Wingdings 3"/>
              <a:buChar char=""/>
              <a:defRPr/>
            </a:pPr>
            <a:r>
              <a:rPr lang="en-US" dirty="0"/>
              <a:t>An </a:t>
            </a:r>
            <a:r>
              <a:rPr lang="en-US" b="1" dirty="0"/>
              <a:t>optimal solution </a:t>
            </a:r>
            <a:r>
              <a:rPr lang="en-US" dirty="0"/>
              <a:t>is the best of all the feasible solutions.</a:t>
            </a:r>
          </a:p>
          <a:p>
            <a:pPr marL="365760" indent="-256032" algn="just">
              <a:buFont typeface="Wingdings 3"/>
              <a:buChar char=""/>
              <a:defRPr/>
            </a:pPr>
            <a:r>
              <a:rPr lang="en-US" dirty="0"/>
              <a:t>Software for determining optimal solutions</a:t>
            </a:r>
          </a:p>
          <a:p>
            <a:pPr marL="601663" lvl="1" indent="-236538" algn="just">
              <a:spcBef>
                <a:spcPts val="0"/>
              </a:spcBef>
              <a:defRPr/>
            </a:pPr>
            <a:r>
              <a:rPr lang="en-US" i="1" u="sng" dirty="0"/>
              <a:t>Solver</a:t>
            </a:r>
            <a:r>
              <a:rPr lang="en-US" dirty="0"/>
              <a:t> (“standard </a:t>
            </a:r>
            <a:r>
              <a:rPr lang="en-US" i="1" dirty="0"/>
              <a:t>Solver</a:t>
            </a:r>
            <a:r>
              <a:rPr lang="en-US" dirty="0"/>
              <a:t>”) is a free add-in packaged with Excel for solving optimization problems.</a:t>
            </a:r>
          </a:p>
          <a:p>
            <a:pPr marL="601663" lvl="1" indent="-236538" algn="just">
              <a:spcBef>
                <a:spcPts val="0"/>
              </a:spcBef>
              <a:defRPr/>
            </a:pPr>
            <a:r>
              <a:rPr lang="en-US" i="1" u="sng" dirty="0"/>
              <a:t>Premium Solver</a:t>
            </a:r>
            <a:r>
              <a:rPr lang="en-US" i="1" dirty="0"/>
              <a:t>,</a:t>
            </a:r>
            <a:r>
              <a:rPr lang="en-US" dirty="0"/>
              <a:t> which is a part of </a:t>
            </a:r>
            <a:r>
              <a:rPr lang="en-US" i="1" dirty="0"/>
              <a:t>Analytic Solver Platform</a:t>
            </a:r>
            <a:r>
              <a:rPr lang="en-US" dirty="0"/>
              <a:t> has better  functionality, accuracy, reporting, and interface. </a:t>
            </a:r>
          </a:p>
          <a:p>
            <a:endParaRPr lang="en-US" dirty="0"/>
          </a:p>
        </p:txBody>
      </p:sp>
      <p:sp>
        <p:nvSpPr>
          <p:cNvPr id="4" name="Slide Number Placeholder 3"/>
          <p:cNvSpPr>
            <a:spLocks noGrp="1"/>
          </p:cNvSpPr>
          <p:nvPr>
            <p:ph type="sldNum" sz="quarter" idx="12"/>
          </p:nvPr>
        </p:nvSpPr>
        <p:spPr/>
        <p:txBody>
          <a:bodyPr/>
          <a:lstStyle/>
          <a:p>
            <a:fld id="{3B60663A-D731-422C-B01D-A30E991BA9F9}" type="slidenum">
              <a:rPr lang="en-US" smtClean="0"/>
              <a:t>16</a:t>
            </a:fld>
            <a:endParaRPr lang="en-US"/>
          </a:p>
        </p:txBody>
      </p:sp>
    </p:spTree>
    <p:extLst>
      <p:ext uri="{BB962C8B-B14F-4D97-AF65-F5344CB8AC3E}">
        <p14:creationId xmlns:p14="http://schemas.microsoft.com/office/powerpoint/2010/main" val="1954278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40077" y="2125287"/>
            <a:ext cx="8915400" cy="3777622"/>
          </a:xfrm>
        </p:spPr>
        <p:txBody>
          <a:bodyPr>
            <a:normAutofit fontScale="92500"/>
          </a:bodyPr>
          <a:lstStyle/>
          <a:p>
            <a:pPr algn="just"/>
            <a:r>
              <a:rPr lang="en-US" sz="2400" dirty="0"/>
              <a:t>Some examples:</a:t>
            </a:r>
          </a:p>
          <a:p>
            <a:pPr algn="just"/>
            <a:r>
              <a:rPr lang="en-US" sz="2400" dirty="0"/>
              <a:t>The amount of money spent on research and development projects cannot exceed the assigned budget of $300,000.</a:t>
            </a:r>
          </a:p>
          <a:p>
            <a:pPr lvl="1" algn="just"/>
            <a:r>
              <a:rPr lang="en-US" sz="2000" dirty="0"/>
              <a:t>Amount spent on research and development ≤ 300,000</a:t>
            </a:r>
          </a:p>
          <a:p>
            <a:pPr algn="just"/>
            <a:r>
              <a:rPr lang="en-US" sz="2400" dirty="0"/>
              <a:t>Contractual requirements specify that at least 500 units of product must be produced.</a:t>
            </a:r>
          </a:p>
          <a:p>
            <a:pPr lvl="1" algn="just"/>
            <a:r>
              <a:rPr lang="en-US" sz="2000" dirty="0"/>
              <a:t>Number of units of product produced ≥ 500</a:t>
            </a:r>
          </a:p>
          <a:p>
            <a:pPr algn="just"/>
            <a:r>
              <a:rPr lang="en-US" sz="2400" dirty="0"/>
              <a:t>A mixture of fertilizer must contain exactly 30% nitrogen.</a:t>
            </a:r>
          </a:p>
          <a:p>
            <a:pPr lvl="1" algn="just"/>
            <a:r>
              <a:rPr lang="en-US" sz="2000" dirty="0"/>
              <a:t>Amount of nitrogen in mixture/total amount in mixture = 0.30</a:t>
            </a:r>
          </a:p>
          <a:p>
            <a:pPr algn="just"/>
            <a:endParaRPr lang="en-US" sz="2400" dirty="0"/>
          </a:p>
        </p:txBody>
      </p:sp>
      <p:sp>
        <p:nvSpPr>
          <p:cNvPr id="3" name="Title 2"/>
          <p:cNvSpPr>
            <a:spLocks noGrp="1"/>
          </p:cNvSpPr>
          <p:nvPr>
            <p:ph type="title"/>
          </p:nvPr>
        </p:nvSpPr>
        <p:spPr/>
        <p:txBody>
          <a:bodyPr/>
          <a:lstStyle/>
          <a:p>
            <a:r>
              <a:rPr lang="en-US" dirty="0" smtClean="0"/>
              <a:t>More About Constraints</a:t>
            </a:r>
            <a:endParaRPr lang="en-US" dirty="0"/>
          </a:p>
        </p:txBody>
      </p:sp>
      <p:sp>
        <p:nvSpPr>
          <p:cNvPr id="4" name="Slide Number Placeholder 3"/>
          <p:cNvSpPr>
            <a:spLocks noGrp="1"/>
          </p:cNvSpPr>
          <p:nvPr>
            <p:ph type="sldNum" sz="quarter" idx="12"/>
          </p:nvPr>
        </p:nvSpPr>
        <p:spPr/>
        <p:txBody>
          <a:bodyPr/>
          <a:lstStyle/>
          <a:p>
            <a:fld id="{3B60663A-D731-422C-B01D-A30E991BA9F9}" type="slidenum">
              <a:rPr lang="en-US" smtClean="0"/>
              <a:t>17</a:t>
            </a:fld>
            <a:endParaRPr lang="en-US"/>
          </a:p>
        </p:txBody>
      </p:sp>
    </p:spTree>
    <p:extLst>
      <p:ext uri="{BB962C8B-B14F-4D97-AF65-F5344CB8AC3E}">
        <p14:creationId xmlns:p14="http://schemas.microsoft.com/office/powerpoint/2010/main" val="22649089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199" y="1481138"/>
            <a:ext cx="9349047" cy="4525962"/>
          </a:xfrm>
        </p:spPr>
        <p:txBody>
          <a:bodyPr>
            <a:noAutofit/>
          </a:bodyPr>
          <a:lstStyle/>
          <a:p>
            <a:pPr algn="just">
              <a:spcBef>
                <a:spcPts val="600"/>
              </a:spcBef>
              <a:defRPr/>
            </a:pPr>
            <a:r>
              <a:rPr lang="en-US" sz="2000" dirty="0"/>
              <a:t>A fertilizer mixture is made of two ingredients and must contain exactly 30% nitrogen. Ingredient </a:t>
            </a:r>
            <a:r>
              <a:rPr lang="en-US" sz="2000" i="1" dirty="0"/>
              <a:t>X</a:t>
            </a:r>
            <a:r>
              <a:rPr lang="en-US" sz="2000" dirty="0"/>
              <a:t> contains 20% nitrogen. Ingredient </a:t>
            </a:r>
            <a:r>
              <a:rPr lang="en-US" sz="2000" i="1" dirty="0"/>
              <a:t>Y </a:t>
            </a:r>
            <a:r>
              <a:rPr lang="en-US" sz="2000" dirty="0"/>
              <a:t>contains 33% nitrogen.</a:t>
            </a:r>
          </a:p>
          <a:p>
            <a:pPr algn="just">
              <a:spcBef>
                <a:spcPts val="600"/>
              </a:spcBef>
              <a:defRPr/>
            </a:pPr>
            <a:r>
              <a:rPr lang="en-US" sz="2000" dirty="0"/>
              <a:t>Define </a:t>
            </a:r>
            <a:r>
              <a:rPr lang="en-US" sz="2000" i="1" dirty="0"/>
              <a:t>x</a:t>
            </a:r>
            <a:r>
              <a:rPr lang="en-US" sz="2000" dirty="0"/>
              <a:t> = the number of pounds of </a:t>
            </a:r>
            <a:r>
              <a:rPr lang="en-US" sz="2000" i="1" dirty="0"/>
              <a:t>X</a:t>
            </a:r>
            <a:r>
              <a:rPr lang="en-US" sz="2000" dirty="0"/>
              <a:t> in the mixture and </a:t>
            </a:r>
            <a:r>
              <a:rPr lang="en-US" sz="2000" i="1" dirty="0"/>
              <a:t>y</a:t>
            </a:r>
            <a:r>
              <a:rPr lang="en-US" sz="2000" dirty="0"/>
              <a:t> = the number of pounds of </a:t>
            </a:r>
            <a:r>
              <a:rPr lang="en-US" sz="2000" i="1" dirty="0"/>
              <a:t>Y</a:t>
            </a:r>
            <a:r>
              <a:rPr lang="en-US" sz="2000" dirty="0"/>
              <a:t> in the mixture</a:t>
            </a:r>
          </a:p>
          <a:p>
            <a:pPr marL="598488" lvl="1" indent="-342900" algn="just">
              <a:spcBef>
                <a:spcPts val="600"/>
              </a:spcBef>
              <a:defRPr/>
            </a:pPr>
            <a:r>
              <a:rPr lang="en-US" sz="2000" dirty="0"/>
              <a:t>Amount of nitrogen in mixture = 0.20</a:t>
            </a:r>
            <a:r>
              <a:rPr lang="en-US" sz="2000" i="1" dirty="0"/>
              <a:t>x</a:t>
            </a:r>
            <a:r>
              <a:rPr lang="en-US" sz="2000" dirty="0"/>
              <a:t> + 0.33</a:t>
            </a:r>
            <a:r>
              <a:rPr lang="en-US" sz="2000" i="1" dirty="0"/>
              <a:t>y</a:t>
            </a:r>
          </a:p>
          <a:p>
            <a:pPr marL="598488" lvl="1" indent="-342900" algn="just">
              <a:spcBef>
                <a:spcPts val="600"/>
              </a:spcBef>
              <a:defRPr/>
            </a:pPr>
            <a:r>
              <a:rPr lang="en-US" sz="2000" dirty="0"/>
              <a:t>Total amount of mixture =</a:t>
            </a:r>
            <a:r>
              <a:rPr lang="en-US" sz="2000" i="1" dirty="0"/>
              <a:t> x </a:t>
            </a:r>
            <a:r>
              <a:rPr lang="en-US" sz="2000" dirty="0"/>
              <a:t>+ </a:t>
            </a:r>
            <a:r>
              <a:rPr lang="en-US" sz="2000" i="1" dirty="0"/>
              <a:t>y</a:t>
            </a:r>
          </a:p>
          <a:p>
            <a:pPr marL="598488" lvl="1" indent="-342900" algn="just">
              <a:spcBef>
                <a:spcPts val="600"/>
              </a:spcBef>
              <a:defRPr/>
            </a:pPr>
            <a:r>
              <a:rPr lang="en-US" sz="2000" dirty="0"/>
              <a:t>Fraction of nitrogen in mix = (0.20</a:t>
            </a:r>
            <a:r>
              <a:rPr lang="en-US" sz="2000" i="1" dirty="0"/>
              <a:t>x</a:t>
            </a:r>
            <a:r>
              <a:rPr lang="en-US" sz="2000" dirty="0"/>
              <a:t> + 0.33</a:t>
            </a:r>
            <a:r>
              <a:rPr lang="en-US" sz="2000" i="1" dirty="0"/>
              <a:t>y)</a:t>
            </a:r>
            <a:r>
              <a:rPr lang="en-US" sz="2000" dirty="0"/>
              <a:t>/(x + y)</a:t>
            </a:r>
          </a:p>
          <a:p>
            <a:pPr algn="just">
              <a:spcBef>
                <a:spcPts val="600"/>
              </a:spcBef>
              <a:defRPr/>
            </a:pPr>
            <a:r>
              <a:rPr lang="en-US" sz="2400" dirty="0"/>
              <a:t>Since the fraction of nitrogen must be 0.30, the constraint would be    </a:t>
            </a:r>
          </a:p>
          <a:p>
            <a:pPr marL="237681" lvl="2" indent="0" algn="just">
              <a:spcBef>
                <a:spcPts val="600"/>
              </a:spcBef>
              <a:buNone/>
              <a:defRPr/>
            </a:pPr>
            <a:r>
              <a:rPr lang="en-US" sz="2000" dirty="0"/>
              <a:t>     (0.20</a:t>
            </a:r>
            <a:r>
              <a:rPr lang="en-US" sz="2000" i="1" dirty="0"/>
              <a:t>x</a:t>
            </a:r>
            <a:r>
              <a:rPr lang="en-US" sz="2000" dirty="0"/>
              <a:t> + 0.33</a:t>
            </a:r>
            <a:r>
              <a:rPr lang="en-US" sz="2000" i="1" dirty="0"/>
              <a:t>y)</a:t>
            </a:r>
            <a:r>
              <a:rPr lang="en-US" sz="2000" dirty="0"/>
              <a:t>/(x + y) = 0.30, or simplified as -0.1</a:t>
            </a:r>
            <a:r>
              <a:rPr lang="en-US" sz="2000" i="1" dirty="0"/>
              <a:t>x</a:t>
            </a:r>
            <a:r>
              <a:rPr lang="en-US" sz="2000" dirty="0"/>
              <a:t> - 0.03</a:t>
            </a:r>
            <a:r>
              <a:rPr lang="en-US" sz="2000" i="1" dirty="0"/>
              <a:t>y</a:t>
            </a:r>
            <a:r>
              <a:rPr lang="en-US" sz="2000" dirty="0"/>
              <a:t> = 0</a:t>
            </a:r>
          </a:p>
          <a:p>
            <a:pPr marL="580581" lvl="2" indent="-342900" algn="just">
              <a:spcBef>
                <a:spcPts val="600"/>
              </a:spcBef>
              <a:defRPr/>
            </a:pPr>
            <a:r>
              <a:rPr lang="en-US" sz="2000" dirty="0"/>
              <a:t>Note that the first version is not linear; however the simplified constraint is linear.</a:t>
            </a:r>
          </a:p>
          <a:p>
            <a:pPr algn="just">
              <a:spcBef>
                <a:spcPts val="600"/>
              </a:spcBef>
              <a:defRPr/>
            </a:pPr>
            <a:endParaRPr lang="en-US" sz="2000" dirty="0"/>
          </a:p>
          <a:p>
            <a:pPr algn="just">
              <a:spcBef>
                <a:spcPts val="600"/>
              </a:spcBef>
              <a:defRPr/>
            </a:pPr>
            <a:endParaRPr lang="en-US" sz="2000" i="1" dirty="0"/>
          </a:p>
        </p:txBody>
      </p:sp>
      <p:sp>
        <p:nvSpPr>
          <p:cNvPr id="5" name="Title 4"/>
          <p:cNvSpPr>
            <a:spLocks noGrp="1"/>
          </p:cNvSpPr>
          <p:nvPr>
            <p:ph type="title"/>
          </p:nvPr>
        </p:nvSpPr>
        <p:spPr/>
        <p:txBody>
          <a:bodyPr/>
          <a:lstStyle/>
          <a:p>
            <a:pPr>
              <a:defRPr/>
            </a:pPr>
            <a:r>
              <a:rPr lang="en-US" sz="3200" dirty="0"/>
              <a:t>Example 13.4: Modeling a Mixture Constraint</a:t>
            </a:r>
          </a:p>
        </p:txBody>
      </p:sp>
      <p:sp>
        <p:nvSpPr>
          <p:cNvPr id="3" name="Slide Number Placeholder 2"/>
          <p:cNvSpPr>
            <a:spLocks noGrp="1"/>
          </p:cNvSpPr>
          <p:nvPr>
            <p:ph type="sldNum" sz="quarter" idx="12"/>
          </p:nvPr>
        </p:nvSpPr>
        <p:spPr/>
        <p:txBody>
          <a:bodyPr/>
          <a:lstStyle/>
          <a:p>
            <a:fld id="{3B60663A-D731-422C-B01D-A30E991BA9F9}" type="slidenum">
              <a:rPr lang="en-US" smtClean="0"/>
              <a:t>18</a:t>
            </a:fld>
            <a:endParaRPr lang="en-US"/>
          </a:p>
        </p:txBody>
      </p:sp>
    </p:spTree>
    <p:extLst>
      <p:ext uri="{BB962C8B-B14F-4D97-AF65-F5344CB8AC3E}">
        <p14:creationId xmlns:p14="http://schemas.microsoft.com/office/powerpoint/2010/main" val="42236142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47701" y="2138682"/>
            <a:ext cx="8817033" cy="4450308"/>
          </a:xfrm>
        </p:spPr>
        <p:txBody>
          <a:bodyPr/>
          <a:lstStyle/>
          <a:p>
            <a:pPr algn="just"/>
            <a:r>
              <a:rPr lang="en-US" sz="2000" dirty="0"/>
              <a:t>Put the objective function coefficients, constraint coefficients, and right-hand values in a logical format in the spreadsheet.</a:t>
            </a:r>
          </a:p>
          <a:p>
            <a:pPr lvl="1" algn="just"/>
            <a:r>
              <a:rPr lang="en-US" sz="1800" dirty="0"/>
              <a:t>For example, you might assign the decision variables to columns and the constraints to rows</a:t>
            </a:r>
          </a:p>
          <a:p>
            <a:pPr algn="just"/>
            <a:r>
              <a:rPr lang="en-US" sz="2000" dirty="0"/>
              <a:t>Define a set of cells (either rows or columns) for the values of the decision variables.</a:t>
            </a:r>
          </a:p>
          <a:p>
            <a:pPr lvl="1" algn="just"/>
            <a:r>
              <a:rPr lang="en-US" sz="1800" dirty="0"/>
              <a:t>The names of the decision variables should be listed directly above the decision variable cells.</a:t>
            </a:r>
          </a:p>
          <a:p>
            <a:pPr lvl="1" algn="just"/>
            <a:r>
              <a:rPr lang="en-US" sz="1800" dirty="0"/>
              <a:t> Use shading or other formatting to distinguish these cells.</a:t>
            </a:r>
          </a:p>
          <a:p>
            <a:pPr algn="just"/>
            <a:r>
              <a:rPr lang="en-US" sz="2000" dirty="0"/>
              <a:t>Define separate cells for the objective function and each constraint function (the left-hand side of a constraint).</a:t>
            </a:r>
          </a:p>
          <a:p>
            <a:pPr lvl="1" algn="just"/>
            <a:r>
              <a:rPr lang="en-US" sz="1800" dirty="0"/>
              <a:t>Use descriptive labels directly above these cells.</a:t>
            </a:r>
          </a:p>
        </p:txBody>
      </p:sp>
      <p:sp>
        <p:nvSpPr>
          <p:cNvPr id="3" name="Title 2"/>
          <p:cNvSpPr>
            <a:spLocks noGrp="1"/>
          </p:cNvSpPr>
          <p:nvPr>
            <p:ph type="title"/>
          </p:nvPr>
        </p:nvSpPr>
        <p:spPr/>
        <p:txBody>
          <a:bodyPr>
            <a:normAutofit/>
          </a:bodyPr>
          <a:lstStyle/>
          <a:p>
            <a:r>
              <a:rPr lang="en-US" dirty="0" smtClean="0"/>
              <a:t>Implementing Linear Optimization Models on Spreadsheets</a:t>
            </a:r>
            <a:endParaRPr lang="en-US" dirty="0"/>
          </a:p>
        </p:txBody>
      </p:sp>
      <p:sp>
        <p:nvSpPr>
          <p:cNvPr id="4" name="Slide Number Placeholder 3"/>
          <p:cNvSpPr>
            <a:spLocks noGrp="1"/>
          </p:cNvSpPr>
          <p:nvPr>
            <p:ph type="sldNum" sz="quarter" idx="12"/>
          </p:nvPr>
        </p:nvSpPr>
        <p:spPr/>
        <p:txBody>
          <a:bodyPr/>
          <a:lstStyle/>
          <a:p>
            <a:fld id="{3B60663A-D731-422C-B01D-A30E991BA9F9}" type="slidenum">
              <a:rPr lang="en-US" smtClean="0"/>
              <a:t>19</a:t>
            </a:fld>
            <a:endParaRPr lang="en-US"/>
          </a:p>
        </p:txBody>
      </p:sp>
    </p:spTree>
    <p:extLst>
      <p:ext uri="{BB962C8B-B14F-4D97-AF65-F5344CB8AC3E}">
        <p14:creationId xmlns:p14="http://schemas.microsoft.com/office/powerpoint/2010/main" val="28477697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48885" y="2025534"/>
            <a:ext cx="8915400" cy="3777622"/>
          </a:xfrm>
        </p:spPr>
        <p:txBody>
          <a:bodyPr>
            <a:normAutofit/>
          </a:bodyPr>
          <a:lstStyle/>
          <a:p>
            <a:pPr marL="365760" indent="-256032" algn="just">
              <a:buFont typeface="Wingdings 3"/>
              <a:buChar char=""/>
              <a:defRPr/>
            </a:pPr>
            <a:r>
              <a:rPr lang="en-US" b="1" dirty="0" smtClean="0">
                <a:ea typeface="+mn-ea"/>
                <a:cs typeface="+mn-cs"/>
              </a:rPr>
              <a:t>Optimization</a:t>
            </a:r>
            <a:r>
              <a:rPr lang="en-US" dirty="0" smtClean="0">
                <a:ea typeface="+mn-ea"/>
                <a:cs typeface="+mn-cs"/>
              </a:rPr>
              <a:t> is the process of selecting values of decision variables that </a:t>
            </a:r>
            <a:r>
              <a:rPr lang="en-US" i="1" dirty="0" smtClean="0">
                <a:ea typeface="+mn-ea"/>
                <a:cs typeface="+mn-cs"/>
              </a:rPr>
              <a:t>minimize </a:t>
            </a:r>
            <a:r>
              <a:rPr lang="en-US" dirty="0" smtClean="0">
                <a:ea typeface="+mn-ea"/>
                <a:cs typeface="+mn-cs"/>
              </a:rPr>
              <a:t>or</a:t>
            </a:r>
            <a:r>
              <a:rPr lang="en-US" i="1" dirty="0" smtClean="0">
                <a:ea typeface="+mn-ea"/>
                <a:cs typeface="+mn-cs"/>
              </a:rPr>
              <a:t> maximize</a:t>
            </a:r>
            <a:r>
              <a:rPr lang="en-US" dirty="0" smtClean="0">
                <a:ea typeface="+mn-ea"/>
                <a:cs typeface="+mn-cs"/>
              </a:rPr>
              <a:t> some quantity of interest.</a:t>
            </a:r>
          </a:p>
          <a:p>
            <a:pPr algn="just"/>
            <a:r>
              <a:rPr lang="en-US" dirty="0"/>
              <a:t>Optimization models have </a:t>
            </a:r>
            <a:r>
              <a:rPr lang="en-US" dirty="0" smtClean="0"/>
              <a:t>wide applicability in </a:t>
            </a:r>
            <a:r>
              <a:rPr lang="en-US" dirty="0"/>
              <a:t>operations </a:t>
            </a:r>
            <a:r>
              <a:rPr lang="en-US" dirty="0" smtClean="0"/>
              <a:t>and supply </a:t>
            </a:r>
            <a:r>
              <a:rPr lang="en-US" dirty="0"/>
              <a:t>chains, finance, marketing, and other </a:t>
            </a:r>
            <a:r>
              <a:rPr lang="en-US" dirty="0" smtClean="0"/>
              <a:t>disciplines.</a:t>
            </a:r>
            <a:endParaRPr lang="en-US" dirty="0" smtClean="0">
              <a:ea typeface="+mn-ea"/>
              <a:cs typeface="+mn-cs"/>
            </a:endParaRPr>
          </a:p>
          <a:p>
            <a:pPr marL="365760" indent="-256032" algn="just">
              <a:buFont typeface="Wingdings 3"/>
              <a:buChar char=""/>
              <a:defRPr/>
            </a:pPr>
            <a:r>
              <a:rPr lang="en-US" dirty="0" smtClean="0">
                <a:ea typeface="+mn-ea"/>
                <a:cs typeface="+mn-cs"/>
              </a:rPr>
              <a:t>This chapter focuses only on linear optimization models.</a:t>
            </a:r>
          </a:p>
          <a:p>
            <a:pPr marL="365760" indent="-256032" algn="just">
              <a:buFont typeface="Wingdings 3"/>
              <a:buChar char=""/>
              <a:defRPr/>
            </a:pPr>
            <a:endParaRPr lang="en-US" dirty="0">
              <a:ea typeface="+mn-ea"/>
              <a:cs typeface="+mn-cs"/>
            </a:endParaRPr>
          </a:p>
        </p:txBody>
      </p:sp>
      <p:sp>
        <p:nvSpPr>
          <p:cNvPr id="5" name="Title 4"/>
          <p:cNvSpPr>
            <a:spLocks noGrp="1"/>
          </p:cNvSpPr>
          <p:nvPr>
            <p:ph type="title"/>
          </p:nvPr>
        </p:nvSpPr>
        <p:spPr/>
        <p:txBody>
          <a:bodyPr/>
          <a:lstStyle/>
          <a:p>
            <a:pPr>
              <a:defRPr/>
            </a:pPr>
            <a:r>
              <a:rPr lang="en-US" sz="3200" dirty="0"/>
              <a:t>Linear Optimization</a:t>
            </a:r>
          </a:p>
        </p:txBody>
      </p:sp>
      <p:sp>
        <p:nvSpPr>
          <p:cNvPr id="3" name="Slide Number Placeholder 2"/>
          <p:cNvSpPr>
            <a:spLocks noGrp="1"/>
          </p:cNvSpPr>
          <p:nvPr>
            <p:ph type="sldNum" sz="quarter" idx="12"/>
          </p:nvPr>
        </p:nvSpPr>
        <p:spPr/>
        <p:txBody>
          <a:bodyPr/>
          <a:lstStyle/>
          <a:p>
            <a:fld id="{3B60663A-D731-422C-B01D-A30E991BA9F9}" type="slidenum">
              <a:rPr lang="en-US" smtClean="0"/>
              <a:t>2</a:t>
            </a:fld>
            <a:endParaRPr lang="en-US"/>
          </a:p>
        </p:txBody>
      </p:sp>
    </p:spTree>
    <p:extLst>
      <p:ext uri="{BB962C8B-B14F-4D97-AF65-F5344CB8AC3E}">
        <p14:creationId xmlns:p14="http://schemas.microsoft.com/office/powerpoint/2010/main" val="49523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 calcmode="lin" valueType="num">
                                      <p:cBhvr additive="base">
                                        <p:cTn id="15"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2-Figure-13.1-part-2-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8009" y="1556792"/>
            <a:ext cx="4179893" cy="3816424"/>
          </a:xfrm>
          <a:prstGeom prst="rect">
            <a:avLst/>
          </a:prstGeom>
        </p:spPr>
      </p:pic>
      <p:pic>
        <p:nvPicPr>
          <p:cNvPr id="6" name="Picture 5" descr="BA2-Figure-13.1-part-1-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5520" y="1556792"/>
            <a:ext cx="4248472" cy="3814544"/>
          </a:xfrm>
          <a:prstGeom prst="rect">
            <a:avLst/>
          </a:prstGeom>
        </p:spPr>
      </p:pic>
      <p:sp>
        <p:nvSpPr>
          <p:cNvPr id="5" name="Title 4"/>
          <p:cNvSpPr>
            <a:spLocks noGrp="1"/>
          </p:cNvSpPr>
          <p:nvPr>
            <p:ph type="title"/>
          </p:nvPr>
        </p:nvSpPr>
        <p:spPr>
          <a:xfrm>
            <a:off x="1775520" y="366415"/>
            <a:ext cx="8911687" cy="1280890"/>
          </a:xfrm>
        </p:spPr>
        <p:txBody>
          <a:bodyPr/>
          <a:lstStyle/>
          <a:p>
            <a:pPr>
              <a:defRPr/>
            </a:pPr>
            <a:r>
              <a:rPr lang="en-US" sz="3200" dirty="0"/>
              <a:t>Example 13.5: A Spreadsheet Model for </a:t>
            </a:r>
            <a:r>
              <a:rPr lang="en-US" sz="3200" dirty="0" err="1"/>
              <a:t>Sklenka</a:t>
            </a:r>
            <a:r>
              <a:rPr lang="en-US" sz="3200" dirty="0"/>
              <a:t> Skis</a:t>
            </a:r>
          </a:p>
        </p:txBody>
      </p:sp>
      <p:sp>
        <p:nvSpPr>
          <p:cNvPr id="4" name="TextBox 3"/>
          <p:cNvSpPr txBox="1"/>
          <p:nvPr/>
        </p:nvSpPr>
        <p:spPr>
          <a:xfrm>
            <a:off x="1991544" y="5517232"/>
            <a:ext cx="8064896" cy="369332"/>
          </a:xfrm>
          <a:prstGeom prst="rect">
            <a:avLst/>
          </a:prstGeom>
          <a:noFill/>
        </p:spPr>
        <p:txBody>
          <a:bodyPr wrap="square" rtlCol="0">
            <a:spAutoFit/>
          </a:bodyPr>
          <a:lstStyle/>
          <a:p>
            <a:r>
              <a:rPr lang="en-US" dirty="0"/>
              <a:t>Decision variables   Objective function   Constraint functions</a:t>
            </a:r>
          </a:p>
        </p:txBody>
      </p:sp>
      <p:cxnSp>
        <p:nvCxnSpPr>
          <p:cNvPr id="7" name="Straight Arrow Connector 6"/>
          <p:cNvCxnSpPr/>
          <p:nvPr/>
        </p:nvCxnSpPr>
        <p:spPr>
          <a:xfrm flipV="1">
            <a:off x="2927648" y="4005064"/>
            <a:ext cx="648072" cy="1512168"/>
          </a:xfrm>
          <a:prstGeom prst="straightConnector1">
            <a:avLst/>
          </a:prstGeom>
          <a:ln w="32766">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4367808" y="5301208"/>
            <a:ext cx="432048" cy="288032"/>
          </a:xfrm>
          <a:prstGeom prst="straightConnector1">
            <a:avLst/>
          </a:prstGeom>
          <a:ln w="32766">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endCxn id="10" idx="5"/>
          </p:cNvCxnSpPr>
          <p:nvPr/>
        </p:nvCxnSpPr>
        <p:spPr>
          <a:xfrm flipH="1" flipV="1">
            <a:off x="6083646" y="4833906"/>
            <a:ext cx="876451" cy="755335"/>
          </a:xfrm>
          <a:prstGeom prst="straightConnector1">
            <a:avLst/>
          </a:prstGeom>
          <a:ln w="32766">
            <a:tailEnd type="arrow"/>
          </a:ln>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5591944" y="3789040"/>
            <a:ext cx="576064" cy="1224136"/>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3B60663A-D731-422C-B01D-A30E991BA9F9}" type="slidenum">
              <a:rPr lang="en-US" smtClean="0"/>
              <a:t>20</a:t>
            </a:fld>
            <a:endParaRPr lang="en-US"/>
          </a:p>
        </p:txBody>
      </p:sp>
    </p:spTree>
    <p:extLst>
      <p:ext uri="{BB962C8B-B14F-4D97-AF65-F5344CB8AC3E}">
        <p14:creationId xmlns:p14="http://schemas.microsoft.com/office/powerpoint/2010/main" val="25297465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1481138"/>
            <a:ext cx="4330824" cy="4525962"/>
          </a:xfrm>
        </p:spPr>
        <p:txBody>
          <a:bodyPr>
            <a:normAutofit/>
          </a:bodyPr>
          <a:lstStyle/>
          <a:p>
            <a:pPr>
              <a:spcBef>
                <a:spcPts val="1200"/>
              </a:spcBef>
              <a:buNone/>
            </a:pPr>
            <a:r>
              <a:rPr lang="en-US" dirty="0"/>
              <a:t>Maximize </a:t>
            </a:r>
            <a:r>
              <a:rPr lang="en-US" i="1" dirty="0" err="1"/>
              <a:t>Jordanelle</a:t>
            </a:r>
            <a:r>
              <a:rPr lang="en-US" dirty="0"/>
              <a:t> + 65 </a:t>
            </a:r>
            <a:r>
              <a:rPr lang="en-US" i="1" dirty="0" err="1"/>
              <a:t>Deercrest</a:t>
            </a:r>
            <a:endParaRPr lang="en-US" dirty="0"/>
          </a:p>
          <a:p>
            <a:pPr>
              <a:buFont typeface="Wingdings 3" pitchFamily="-72" charset="2"/>
              <a:buNone/>
            </a:pPr>
            <a:r>
              <a:rPr lang="en-US" dirty="0"/>
              <a:t>3.5 </a:t>
            </a:r>
            <a:r>
              <a:rPr lang="en-US" i="1" dirty="0" err="1"/>
              <a:t>Jordanelle</a:t>
            </a:r>
            <a:r>
              <a:rPr lang="en-US" dirty="0"/>
              <a:t> + 4 </a:t>
            </a:r>
            <a:r>
              <a:rPr lang="en-US" i="1" dirty="0" err="1"/>
              <a:t>Deercrest</a:t>
            </a:r>
            <a:r>
              <a:rPr lang="en-US" dirty="0"/>
              <a:t> ≤ 84</a:t>
            </a:r>
          </a:p>
          <a:p>
            <a:pPr>
              <a:buFont typeface="Wingdings 3" pitchFamily="-72" charset="2"/>
              <a:buNone/>
            </a:pPr>
            <a:r>
              <a:rPr lang="en-US" dirty="0"/>
              <a:t>1 </a:t>
            </a:r>
            <a:r>
              <a:rPr lang="en-US" i="1" dirty="0" err="1"/>
              <a:t>Jordanelle</a:t>
            </a:r>
            <a:r>
              <a:rPr lang="en-US" dirty="0"/>
              <a:t> + 1.5 </a:t>
            </a:r>
            <a:r>
              <a:rPr lang="en-US" i="1" dirty="0" err="1"/>
              <a:t>Deercrest</a:t>
            </a:r>
            <a:r>
              <a:rPr lang="en-US" dirty="0"/>
              <a:t> ≤ 21</a:t>
            </a:r>
          </a:p>
          <a:p>
            <a:pPr>
              <a:buFont typeface="Wingdings 3" pitchFamily="-72" charset="2"/>
              <a:buNone/>
            </a:pPr>
            <a:r>
              <a:rPr lang="en-US" dirty="0">
                <a:latin typeface="Cambria Math" charset="0"/>
                <a:ea typeface="Cambria Math" charset="0"/>
                <a:cs typeface="Cambria Math" charset="0"/>
              </a:rPr>
              <a:t>−</a:t>
            </a:r>
            <a:r>
              <a:rPr lang="en-US" dirty="0"/>
              <a:t>2 </a:t>
            </a:r>
            <a:r>
              <a:rPr lang="en-US" i="1" dirty="0" err="1"/>
              <a:t>Jordanelle</a:t>
            </a:r>
            <a:r>
              <a:rPr lang="en-US" dirty="0"/>
              <a:t> + 1 </a:t>
            </a:r>
            <a:r>
              <a:rPr lang="en-US" i="1" dirty="0" err="1"/>
              <a:t>Deercrest</a:t>
            </a:r>
            <a:r>
              <a:rPr lang="en-US" dirty="0"/>
              <a:t> ≥ 0</a:t>
            </a:r>
          </a:p>
          <a:p>
            <a:pPr>
              <a:buFont typeface="Wingdings 3" pitchFamily="-72" charset="2"/>
              <a:buNone/>
            </a:pPr>
            <a:r>
              <a:rPr lang="en-US" i="1" dirty="0" err="1"/>
              <a:t>Jordanelle</a:t>
            </a:r>
            <a:r>
              <a:rPr lang="en-US" i="1" dirty="0"/>
              <a:t> </a:t>
            </a:r>
            <a:r>
              <a:rPr lang="en-US" dirty="0"/>
              <a:t>≥ 0</a:t>
            </a:r>
          </a:p>
          <a:p>
            <a:pPr>
              <a:buFont typeface="Wingdings 3" pitchFamily="-72" charset="2"/>
              <a:buNone/>
            </a:pPr>
            <a:r>
              <a:rPr lang="en-US" i="1" dirty="0" err="1"/>
              <a:t>Deercrest</a:t>
            </a:r>
            <a:r>
              <a:rPr lang="en-US" dirty="0"/>
              <a:t> ≥ 0</a:t>
            </a:r>
          </a:p>
          <a:p>
            <a:pPr>
              <a:buFont typeface="Wingdings 3" pitchFamily="-72" charset="2"/>
              <a:buNone/>
            </a:pPr>
            <a:endParaRPr lang="en-US" dirty="0"/>
          </a:p>
        </p:txBody>
      </p:sp>
      <p:sp>
        <p:nvSpPr>
          <p:cNvPr id="5" name="Title 4"/>
          <p:cNvSpPr>
            <a:spLocks noGrp="1"/>
          </p:cNvSpPr>
          <p:nvPr>
            <p:ph type="title"/>
          </p:nvPr>
        </p:nvSpPr>
        <p:spPr>
          <a:xfrm>
            <a:off x="2335230" y="512462"/>
            <a:ext cx="8911687" cy="1280890"/>
          </a:xfrm>
        </p:spPr>
        <p:txBody>
          <a:bodyPr/>
          <a:lstStyle/>
          <a:p>
            <a:pPr>
              <a:defRPr/>
            </a:pPr>
            <a:r>
              <a:rPr lang="en-US" sz="3200" dirty="0"/>
              <a:t>Correspondence Between the Model and the Spreadsheet</a:t>
            </a:r>
          </a:p>
        </p:txBody>
      </p:sp>
      <p:sp>
        <p:nvSpPr>
          <p:cNvPr id="4" name="TextBox 3"/>
          <p:cNvSpPr txBox="1"/>
          <p:nvPr/>
        </p:nvSpPr>
        <p:spPr>
          <a:xfrm>
            <a:off x="6023992" y="1484785"/>
            <a:ext cx="4320480" cy="2539157"/>
          </a:xfrm>
          <a:prstGeom prst="rect">
            <a:avLst/>
          </a:prstGeom>
          <a:noFill/>
        </p:spPr>
        <p:txBody>
          <a:bodyPr wrap="square" rtlCol="0">
            <a:spAutoFit/>
          </a:bodyPr>
          <a:lstStyle/>
          <a:p>
            <a:pPr marL="365760">
              <a:spcBef>
                <a:spcPts val="300"/>
              </a:spcBef>
            </a:pPr>
            <a:r>
              <a:rPr lang="en-US" dirty="0"/>
              <a:t>Maximize  D22 = B9* </a:t>
            </a:r>
            <a:r>
              <a:rPr lang="en-US" i="1" dirty="0"/>
              <a:t>B14</a:t>
            </a:r>
            <a:r>
              <a:rPr lang="en-US" dirty="0"/>
              <a:t> + C9* </a:t>
            </a:r>
            <a:r>
              <a:rPr lang="en-US" i="1" dirty="0"/>
              <a:t>C14</a:t>
            </a:r>
          </a:p>
          <a:p>
            <a:pPr marL="365760">
              <a:spcBef>
                <a:spcPts val="300"/>
              </a:spcBef>
            </a:pPr>
            <a:r>
              <a:rPr lang="en-US" dirty="0"/>
              <a:t>D15 = B6* </a:t>
            </a:r>
            <a:r>
              <a:rPr lang="en-US" i="1" dirty="0"/>
              <a:t>B14</a:t>
            </a:r>
            <a:r>
              <a:rPr lang="en-US" dirty="0"/>
              <a:t> + C6* </a:t>
            </a:r>
            <a:r>
              <a:rPr lang="en-US" i="1" dirty="0"/>
              <a:t>C14</a:t>
            </a:r>
            <a:r>
              <a:rPr lang="en-US" dirty="0"/>
              <a:t> ≤ D6 </a:t>
            </a:r>
          </a:p>
          <a:p>
            <a:pPr marL="365760">
              <a:spcBef>
                <a:spcPts val="300"/>
              </a:spcBef>
            </a:pPr>
            <a:r>
              <a:rPr lang="en-US" dirty="0"/>
              <a:t>D16 = B7* </a:t>
            </a:r>
            <a:r>
              <a:rPr lang="en-US" i="1" dirty="0"/>
              <a:t>B14 </a:t>
            </a:r>
            <a:r>
              <a:rPr lang="en-US" dirty="0"/>
              <a:t>+  C7* </a:t>
            </a:r>
            <a:r>
              <a:rPr lang="en-US" i="1" dirty="0"/>
              <a:t>C14</a:t>
            </a:r>
            <a:r>
              <a:rPr lang="en-US" dirty="0"/>
              <a:t> ≤ D7 </a:t>
            </a:r>
          </a:p>
          <a:p>
            <a:pPr marL="365760">
              <a:spcBef>
                <a:spcPts val="300"/>
              </a:spcBef>
            </a:pPr>
            <a:r>
              <a:rPr lang="en-US" dirty="0"/>
              <a:t>D19 =  </a:t>
            </a:r>
            <a:r>
              <a:rPr lang="en-US" i="1" dirty="0"/>
              <a:t>C14</a:t>
            </a:r>
            <a:r>
              <a:rPr lang="en-US" dirty="0"/>
              <a:t> - 2* </a:t>
            </a:r>
            <a:r>
              <a:rPr lang="en-US" i="1" dirty="0"/>
              <a:t>B14</a:t>
            </a:r>
            <a:r>
              <a:rPr lang="en-US" dirty="0"/>
              <a:t> ≥ 0 </a:t>
            </a:r>
          </a:p>
          <a:p>
            <a:pPr marL="365760">
              <a:spcBef>
                <a:spcPts val="300"/>
              </a:spcBef>
            </a:pPr>
            <a:r>
              <a:rPr lang="it-IT" i="1" dirty="0"/>
              <a:t>B14</a:t>
            </a:r>
            <a:r>
              <a:rPr lang="it-IT" dirty="0"/>
              <a:t> ≥ 0</a:t>
            </a:r>
          </a:p>
          <a:p>
            <a:pPr marL="365760">
              <a:spcBef>
                <a:spcPts val="300"/>
              </a:spcBef>
            </a:pPr>
            <a:r>
              <a:rPr lang="it-IT" i="1" dirty="0"/>
              <a:t>C14</a:t>
            </a:r>
            <a:r>
              <a:rPr lang="it-IT" dirty="0"/>
              <a:t> ≥ 0</a:t>
            </a:r>
            <a:endParaRPr lang="en-US" dirty="0"/>
          </a:p>
          <a:p>
            <a:pPr marL="365760">
              <a:spcBef>
                <a:spcPts val="300"/>
              </a:spcBef>
            </a:pPr>
            <a:endParaRPr lang="en-US" dirty="0"/>
          </a:p>
        </p:txBody>
      </p:sp>
      <p:pic>
        <p:nvPicPr>
          <p:cNvPr id="3" name="Picture 2" descr="BA2-Figure-13.1-part-1-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0781" y="3959787"/>
            <a:ext cx="3123630" cy="2804589"/>
          </a:xfrm>
          <a:prstGeom prst="rect">
            <a:avLst/>
          </a:prstGeom>
        </p:spPr>
      </p:pic>
      <p:pic>
        <p:nvPicPr>
          <p:cNvPr id="6" name="Picture 5" descr="BA2-Figure-13.1-part-2-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8910" y="3814086"/>
            <a:ext cx="3075770" cy="2808312"/>
          </a:xfrm>
          <a:prstGeom prst="rect">
            <a:avLst/>
          </a:prstGeom>
        </p:spPr>
      </p:pic>
      <p:sp>
        <p:nvSpPr>
          <p:cNvPr id="7" name="Slide Number Placeholder 6"/>
          <p:cNvSpPr>
            <a:spLocks noGrp="1"/>
          </p:cNvSpPr>
          <p:nvPr>
            <p:ph type="sldNum" sz="quarter" idx="12"/>
          </p:nvPr>
        </p:nvSpPr>
        <p:spPr/>
        <p:txBody>
          <a:bodyPr/>
          <a:lstStyle/>
          <a:p>
            <a:fld id="{3B60663A-D731-422C-B01D-A30E991BA9F9}" type="slidenum">
              <a:rPr lang="en-US" smtClean="0"/>
              <a:t>21</a:t>
            </a:fld>
            <a:endParaRPr lang="en-US"/>
          </a:p>
        </p:txBody>
      </p:sp>
    </p:spTree>
    <p:extLst>
      <p:ext uri="{BB962C8B-B14F-4D97-AF65-F5344CB8AC3E}">
        <p14:creationId xmlns:p14="http://schemas.microsoft.com/office/powerpoint/2010/main" val="14895321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sz="3200" dirty="0"/>
              <a:t>Optimal Solution to SSC Problem</a:t>
            </a:r>
          </a:p>
        </p:txBody>
      </p:sp>
      <p:pic>
        <p:nvPicPr>
          <p:cNvPr id="2" name="Picture 1" descr="BA2-Figure-13.5-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1777" y="1637327"/>
            <a:ext cx="5041900" cy="4762500"/>
          </a:xfrm>
          <a:prstGeom prst="rect">
            <a:avLst/>
          </a:prstGeom>
        </p:spPr>
      </p:pic>
      <p:sp>
        <p:nvSpPr>
          <p:cNvPr id="3" name="Slide Number Placeholder 2"/>
          <p:cNvSpPr>
            <a:spLocks noGrp="1"/>
          </p:cNvSpPr>
          <p:nvPr>
            <p:ph type="sldNum" sz="quarter" idx="12"/>
          </p:nvPr>
        </p:nvSpPr>
        <p:spPr/>
        <p:txBody>
          <a:bodyPr/>
          <a:lstStyle/>
          <a:p>
            <a:fld id="{3B60663A-D731-422C-B01D-A30E991BA9F9}" type="slidenum">
              <a:rPr lang="en-US" smtClean="0"/>
              <a:t>22</a:t>
            </a:fld>
            <a:endParaRPr lang="en-US"/>
          </a:p>
        </p:txBody>
      </p:sp>
    </p:spTree>
    <p:extLst>
      <p:ext uri="{BB962C8B-B14F-4D97-AF65-F5344CB8AC3E}">
        <p14:creationId xmlns:p14="http://schemas.microsoft.com/office/powerpoint/2010/main" val="17538504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1124744"/>
            <a:ext cx="8229600" cy="1008856"/>
          </a:xfrm>
        </p:spPr>
        <p:txBody>
          <a:bodyPr>
            <a:normAutofit/>
          </a:bodyPr>
          <a:lstStyle/>
          <a:p>
            <a:pPr marL="346075" indent="-236538">
              <a:defRPr/>
            </a:pPr>
            <a:r>
              <a:rPr lang="en-US" dirty="0" smtClean="0">
                <a:ea typeface="+mn-ea"/>
                <a:cs typeface="+mn-cs"/>
              </a:rPr>
              <a:t>Understanding slack values</a:t>
            </a:r>
            <a:endParaRPr lang="en-US" dirty="0">
              <a:ea typeface="+mn-ea"/>
              <a:cs typeface="+mn-cs"/>
            </a:endParaRPr>
          </a:p>
          <a:p>
            <a:pPr marL="109728" indent="0">
              <a:buNone/>
              <a:defRPr/>
            </a:pPr>
            <a:endParaRPr lang="en-US" dirty="0" smtClean="0">
              <a:ea typeface="+mn-ea"/>
              <a:cs typeface="+mn-cs"/>
            </a:endParaRPr>
          </a:p>
          <a:p>
            <a:pPr marL="109728" indent="0">
              <a:buNone/>
              <a:defRPr/>
            </a:pPr>
            <a:endParaRPr lang="en-US" dirty="0">
              <a:ea typeface="+mn-ea"/>
              <a:cs typeface="+mn-cs"/>
            </a:endParaRPr>
          </a:p>
          <a:p>
            <a:pPr marL="109728" indent="0">
              <a:buNone/>
              <a:defRPr/>
            </a:pPr>
            <a:endParaRPr lang="en-US" dirty="0" smtClean="0">
              <a:ea typeface="+mn-ea"/>
              <a:cs typeface="+mn-cs"/>
            </a:endParaRPr>
          </a:p>
          <a:p>
            <a:pPr marL="109728" indent="0">
              <a:buNone/>
              <a:defRPr/>
            </a:pPr>
            <a:endParaRPr lang="en-US" dirty="0" smtClean="0">
              <a:ea typeface="+mn-ea"/>
              <a:cs typeface="+mn-cs"/>
            </a:endParaRPr>
          </a:p>
          <a:p>
            <a:pPr marL="109728" indent="0">
              <a:buNone/>
              <a:defRPr/>
            </a:pPr>
            <a:endParaRPr lang="en-US" dirty="0">
              <a:ea typeface="+mn-ea"/>
              <a:cs typeface="+mn-cs"/>
            </a:endParaRPr>
          </a:p>
        </p:txBody>
      </p:sp>
      <p:sp>
        <p:nvSpPr>
          <p:cNvPr id="5" name="Title 4"/>
          <p:cNvSpPr>
            <a:spLocks noGrp="1"/>
          </p:cNvSpPr>
          <p:nvPr>
            <p:ph type="title"/>
          </p:nvPr>
        </p:nvSpPr>
        <p:spPr>
          <a:xfrm>
            <a:off x="1981200" y="274638"/>
            <a:ext cx="8229600" cy="868362"/>
          </a:xfrm>
        </p:spPr>
        <p:txBody>
          <a:bodyPr/>
          <a:lstStyle/>
          <a:p>
            <a:pPr>
              <a:defRPr/>
            </a:pPr>
            <a:r>
              <a:rPr lang="en-US" sz="3200" dirty="0"/>
              <a:t>Example 13.8 Continued </a:t>
            </a:r>
          </a:p>
        </p:txBody>
      </p:sp>
      <p:sp>
        <p:nvSpPr>
          <p:cNvPr id="3" name="TextBox 2"/>
          <p:cNvSpPr txBox="1"/>
          <p:nvPr/>
        </p:nvSpPr>
        <p:spPr>
          <a:xfrm>
            <a:off x="2639616" y="1700808"/>
            <a:ext cx="6480720" cy="2339102"/>
          </a:xfrm>
          <a:prstGeom prst="rect">
            <a:avLst/>
          </a:prstGeom>
          <a:noFill/>
          <a:ln>
            <a:noFill/>
          </a:ln>
        </p:spPr>
        <p:txBody>
          <a:bodyPr wrap="square">
            <a:spAutoFit/>
          </a:bodyPr>
          <a:lstStyle/>
          <a:p>
            <a:pPr marL="109728">
              <a:spcBef>
                <a:spcPts val="1200"/>
              </a:spcBef>
              <a:defRPr/>
            </a:pPr>
            <a:r>
              <a:rPr lang="en-US" sz="1600" dirty="0"/>
              <a:t>Maximize profit = 50 </a:t>
            </a:r>
            <a:r>
              <a:rPr lang="en-US" sz="1600" i="1" dirty="0" err="1"/>
              <a:t>Jordanelle</a:t>
            </a:r>
            <a:r>
              <a:rPr lang="en-US" sz="1600" dirty="0"/>
              <a:t> + 65 </a:t>
            </a:r>
            <a:r>
              <a:rPr lang="en-US" sz="1600" i="1" dirty="0" err="1"/>
              <a:t>Deercrest</a:t>
            </a:r>
            <a:endParaRPr lang="en-US" sz="1600" dirty="0"/>
          </a:p>
          <a:p>
            <a:pPr marL="109728">
              <a:defRPr/>
            </a:pPr>
            <a:r>
              <a:rPr lang="en-US" sz="1600" dirty="0"/>
              <a:t>                           3.5 </a:t>
            </a:r>
            <a:r>
              <a:rPr lang="en-US" sz="1600" i="1" dirty="0" err="1"/>
              <a:t>Jordanelle</a:t>
            </a:r>
            <a:r>
              <a:rPr lang="en-US" sz="1600" dirty="0"/>
              <a:t> + 4 </a:t>
            </a:r>
            <a:r>
              <a:rPr lang="en-US" sz="1600" i="1" dirty="0" err="1"/>
              <a:t>Deercrest</a:t>
            </a:r>
            <a:r>
              <a:rPr lang="en-US" sz="1600" dirty="0"/>
              <a:t> ≤ 84   (fabrication)</a:t>
            </a:r>
          </a:p>
          <a:p>
            <a:pPr marL="109728">
              <a:defRPr/>
            </a:pPr>
            <a:r>
              <a:rPr lang="en-US" sz="1600" dirty="0"/>
              <a:t>                           1 </a:t>
            </a:r>
            <a:r>
              <a:rPr lang="en-US" sz="1600" i="1" dirty="0" err="1"/>
              <a:t>Jordanelle</a:t>
            </a:r>
            <a:r>
              <a:rPr lang="en-US" sz="1600" dirty="0"/>
              <a:t> + 1.5 </a:t>
            </a:r>
            <a:r>
              <a:rPr lang="en-US" sz="1600" i="1" dirty="0" err="1"/>
              <a:t>Deercrest</a:t>
            </a:r>
            <a:r>
              <a:rPr lang="en-US" sz="1600" dirty="0"/>
              <a:t> ≤ 21   (finishing)</a:t>
            </a:r>
          </a:p>
          <a:p>
            <a:pPr marL="109728">
              <a:defRPr/>
            </a:pPr>
            <a:r>
              <a:rPr lang="en-US" sz="1600" dirty="0">
                <a:latin typeface="Cambria Math"/>
                <a:ea typeface="Cambria Math"/>
              </a:rPr>
              <a:t>                                  −</a:t>
            </a:r>
            <a:r>
              <a:rPr lang="en-US" sz="1600" dirty="0"/>
              <a:t>2 </a:t>
            </a:r>
            <a:r>
              <a:rPr lang="en-US" sz="1600" i="1" dirty="0" err="1"/>
              <a:t>Jordanelle</a:t>
            </a:r>
            <a:r>
              <a:rPr lang="en-US" sz="1600" dirty="0"/>
              <a:t> + 1 </a:t>
            </a:r>
            <a:r>
              <a:rPr lang="en-US" sz="1600" i="1" dirty="0" err="1"/>
              <a:t>Deercrest</a:t>
            </a:r>
            <a:r>
              <a:rPr lang="en-US" sz="1600" dirty="0"/>
              <a:t> ≥ 0      (market mix)</a:t>
            </a:r>
          </a:p>
          <a:p>
            <a:pPr marL="109728">
              <a:defRPr/>
            </a:pPr>
            <a:r>
              <a:rPr lang="en-US" sz="1600" dirty="0"/>
              <a:t>                                </a:t>
            </a:r>
            <a:r>
              <a:rPr lang="en-US" sz="1600" i="1" dirty="0" err="1"/>
              <a:t>Jordanelle</a:t>
            </a:r>
            <a:r>
              <a:rPr lang="en-US" sz="1600" dirty="0"/>
              <a:t>                         ≥ 0</a:t>
            </a:r>
          </a:p>
          <a:p>
            <a:pPr marL="109728">
              <a:defRPr/>
            </a:pPr>
            <a:r>
              <a:rPr lang="en-US" sz="1600" dirty="0"/>
              <a:t>                                                         </a:t>
            </a:r>
            <a:r>
              <a:rPr lang="en-US" sz="1600" i="1" dirty="0" err="1"/>
              <a:t>Deercrest</a:t>
            </a:r>
            <a:r>
              <a:rPr lang="en-US" sz="1600" dirty="0"/>
              <a:t> ≥ 0</a:t>
            </a:r>
          </a:p>
          <a:p>
            <a:pPr marL="109728">
              <a:defRPr/>
            </a:pPr>
            <a:endParaRPr lang="en-US" sz="1600" dirty="0"/>
          </a:p>
          <a:p>
            <a:pPr marL="109728">
              <a:defRPr/>
            </a:pPr>
            <a:r>
              <a:rPr lang="en-US" sz="1600" dirty="0"/>
              <a:t>Optimal solution: </a:t>
            </a:r>
            <a:r>
              <a:rPr lang="en-US" sz="1600" i="1" dirty="0" err="1"/>
              <a:t>Jordanelle</a:t>
            </a:r>
            <a:r>
              <a:rPr lang="en-US" sz="1600" dirty="0"/>
              <a:t> = 5.25; </a:t>
            </a:r>
            <a:r>
              <a:rPr lang="en-US" sz="1600" i="1" dirty="0" err="1"/>
              <a:t>Deercrest</a:t>
            </a:r>
            <a:r>
              <a:rPr lang="en-US" sz="1600" dirty="0"/>
              <a:t> = 10.5</a:t>
            </a:r>
          </a:p>
          <a:p>
            <a:pPr>
              <a:defRPr/>
            </a:pPr>
            <a:endParaRPr lang="en-US" sz="1600" dirty="0"/>
          </a:p>
        </p:txBody>
      </p:sp>
      <p:sp>
        <p:nvSpPr>
          <p:cNvPr id="10" name="TextBox 9"/>
          <p:cNvSpPr txBox="1"/>
          <p:nvPr/>
        </p:nvSpPr>
        <p:spPr>
          <a:xfrm>
            <a:off x="2711624" y="3861048"/>
            <a:ext cx="6840760" cy="2862322"/>
          </a:xfrm>
          <a:prstGeom prst="rect">
            <a:avLst/>
          </a:prstGeom>
          <a:noFill/>
          <a:ln>
            <a:noFill/>
          </a:ln>
        </p:spPr>
        <p:txBody>
          <a:bodyPr wrap="square">
            <a:prstTxWarp prst="textNoShape">
              <a:avLst/>
            </a:prstTxWarp>
            <a:spAutoFit/>
          </a:bodyPr>
          <a:lstStyle/>
          <a:p>
            <a:r>
              <a:rPr lang="en-US" u="sng" dirty="0"/>
              <a:t>Fabrication constraint</a:t>
            </a:r>
            <a:r>
              <a:rPr lang="en-US" dirty="0"/>
              <a:t>: 3.5(5.25) + 4(10.5) = 60.375 ≤ 84  </a:t>
            </a:r>
          </a:p>
          <a:p>
            <a:pPr marL="285750" indent="-285750">
              <a:buFont typeface="Wingdings" charset="0"/>
              <a:buChar char="à"/>
            </a:pPr>
            <a:r>
              <a:rPr lang="en-US" dirty="0"/>
              <a:t>23.625 excess fabrication hours</a:t>
            </a:r>
          </a:p>
          <a:p>
            <a:pPr marL="285750" indent="-285750">
              <a:buFont typeface="Wingdings" charset="0"/>
              <a:buChar char="à"/>
            </a:pPr>
            <a:endParaRPr lang="en-US" dirty="0"/>
          </a:p>
          <a:p>
            <a:r>
              <a:rPr lang="en-US" u="sng" dirty="0"/>
              <a:t>Finishing constraint</a:t>
            </a:r>
            <a:r>
              <a:rPr lang="en-US" dirty="0"/>
              <a:t>:    1(5.25) + 1.5(10.5) = 21 ≤ 21  </a:t>
            </a:r>
          </a:p>
          <a:p>
            <a:pPr marL="285750" indent="-285750">
              <a:buFont typeface="Wingdings" charset="0"/>
              <a:buChar char="à"/>
            </a:pPr>
            <a:r>
              <a:rPr lang="en-US" dirty="0"/>
              <a:t>No excess finishing hours</a:t>
            </a:r>
          </a:p>
          <a:p>
            <a:pPr marL="285750" indent="-285750">
              <a:buFont typeface="Wingdings" charset="0"/>
              <a:buChar char="à"/>
            </a:pPr>
            <a:endParaRPr lang="en-US" dirty="0"/>
          </a:p>
          <a:p>
            <a:r>
              <a:rPr lang="en-US" u="sng" dirty="0"/>
              <a:t>Market mix constraint</a:t>
            </a:r>
            <a:r>
              <a:rPr lang="en-US" dirty="0"/>
              <a:t>: </a:t>
            </a:r>
            <a:r>
              <a:rPr lang="en-US" dirty="0">
                <a:latin typeface="Cambria Math" charset="0"/>
                <a:ea typeface="Cambria Math" charset="0"/>
                <a:cs typeface="Cambria Math" charset="0"/>
              </a:rPr>
              <a:t>−</a:t>
            </a:r>
            <a:r>
              <a:rPr lang="en-US" dirty="0"/>
              <a:t>2(5.25) + 1(10.5) = 0  ≥ 0    </a:t>
            </a:r>
          </a:p>
          <a:p>
            <a:r>
              <a:rPr lang="en-US" dirty="0">
                <a:sym typeface="Wingdings" pitchFamily="-72" charset="2"/>
              </a:rPr>
              <a:t> </a:t>
            </a:r>
            <a:r>
              <a:rPr lang="en-US" dirty="0"/>
              <a:t>Exactly twice the number of </a:t>
            </a:r>
            <a:r>
              <a:rPr lang="en-US" dirty="0" err="1"/>
              <a:t>Deercrest</a:t>
            </a:r>
            <a:r>
              <a:rPr lang="en-US" dirty="0"/>
              <a:t> skis as </a:t>
            </a:r>
            <a:r>
              <a:rPr lang="en-US" dirty="0" err="1"/>
              <a:t>Jordanelle</a:t>
            </a:r>
            <a:r>
              <a:rPr lang="en-US" dirty="0"/>
              <a:t> skis</a:t>
            </a:r>
          </a:p>
          <a:p>
            <a:r>
              <a:rPr lang="en-US" dirty="0"/>
              <a:t>              </a:t>
            </a:r>
          </a:p>
        </p:txBody>
      </p:sp>
      <p:sp>
        <p:nvSpPr>
          <p:cNvPr id="4" name="Slide Number Placeholder 3"/>
          <p:cNvSpPr>
            <a:spLocks noGrp="1"/>
          </p:cNvSpPr>
          <p:nvPr>
            <p:ph type="sldNum" sz="quarter" idx="12"/>
          </p:nvPr>
        </p:nvSpPr>
        <p:spPr/>
        <p:txBody>
          <a:bodyPr/>
          <a:lstStyle/>
          <a:p>
            <a:fld id="{3B60663A-D731-422C-B01D-A30E991BA9F9}" type="slidenum">
              <a:rPr lang="en-US" smtClean="0"/>
              <a:t>23</a:t>
            </a:fld>
            <a:endParaRPr lang="en-US"/>
          </a:p>
        </p:txBody>
      </p:sp>
    </p:spTree>
    <p:extLst>
      <p:ext uri="{BB962C8B-B14F-4D97-AF65-F5344CB8AC3E}">
        <p14:creationId xmlns:p14="http://schemas.microsoft.com/office/powerpoint/2010/main" val="759702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56015" y="1905000"/>
            <a:ext cx="8229600" cy="4378300"/>
          </a:xfrm>
        </p:spPr>
        <p:txBody>
          <a:bodyPr/>
          <a:lstStyle/>
          <a:p>
            <a:pPr algn="just"/>
            <a:r>
              <a:rPr lang="en-US" dirty="0"/>
              <a:t>The set of feasible solutions is called the </a:t>
            </a:r>
            <a:r>
              <a:rPr lang="en-US" u="sng" dirty="0"/>
              <a:t>feasible region</a:t>
            </a:r>
            <a:r>
              <a:rPr lang="en-US" dirty="0"/>
              <a:t>.</a:t>
            </a:r>
          </a:p>
          <a:p>
            <a:pPr algn="just"/>
            <a:r>
              <a:rPr lang="en-US" dirty="0"/>
              <a:t>For a problem with only two decision variables, </a:t>
            </a:r>
            <a:r>
              <a:rPr lang="en-US" i="1" dirty="0"/>
              <a:t>x</a:t>
            </a:r>
            <a:r>
              <a:rPr lang="en-US" i="1" baseline="-25000" dirty="0"/>
              <a:t>1</a:t>
            </a:r>
            <a:r>
              <a:rPr lang="en-US" dirty="0"/>
              <a:t>  and </a:t>
            </a:r>
            <a:r>
              <a:rPr lang="en-US" i="1" dirty="0"/>
              <a:t>x</a:t>
            </a:r>
            <a:r>
              <a:rPr lang="en-US" i="1" baseline="-25000" dirty="0"/>
              <a:t>2</a:t>
            </a:r>
            <a:r>
              <a:rPr lang="en-US" dirty="0"/>
              <a:t>, we can draw the feasible region on a two-dimensional coordinate system by plotting the equations corresponding to each constraint.</a:t>
            </a:r>
          </a:p>
          <a:p>
            <a:pPr algn="just"/>
            <a:r>
              <a:rPr lang="en-US" dirty="0" err="1"/>
              <a:t>Nonnegativity</a:t>
            </a:r>
            <a:r>
              <a:rPr lang="en-US" dirty="0"/>
              <a:t> constraints:</a:t>
            </a:r>
          </a:p>
        </p:txBody>
      </p:sp>
      <p:sp>
        <p:nvSpPr>
          <p:cNvPr id="3" name="Title 2"/>
          <p:cNvSpPr>
            <a:spLocks noGrp="1"/>
          </p:cNvSpPr>
          <p:nvPr>
            <p:ph type="title"/>
          </p:nvPr>
        </p:nvSpPr>
        <p:spPr/>
        <p:txBody>
          <a:bodyPr>
            <a:normAutofit/>
          </a:bodyPr>
          <a:lstStyle/>
          <a:p>
            <a:r>
              <a:rPr lang="en-US" dirty="0" smtClean="0"/>
              <a:t>Graphical Interpretation of Linear Optimization</a:t>
            </a:r>
            <a:endParaRPr lang="en-US" dirty="0"/>
          </a:p>
        </p:txBody>
      </p:sp>
      <p:pic>
        <p:nvPicPr>
          <p:cNvPr id="7" name="Picture 6"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4631" y="3670177"/>
            <a:ext cx="4681728" cy="2999232"/>
          </a:xfrm>
          <a:prstGeom prst="rect">
            <a:avLst/>
          </a:prstGeom>
        </p:spPr>
      </p:pic>
      <p:sp>
        <p:nvSpPr>
          <p:cNvPr id="4" name="Slide Number Placeholder 3"/>
          <p:cNvSpPr>
            <a:spLocks noGrp="1"/>
          </p:cNvSpPr>
          <p:nvPr>
            <p:ph type="sldNum" sz="quarter" idx="12"/>
          </p:nvPr>
        </p:nvSpPr>
        <p:spPr/>
        <p:txBody>
          <a:bodyPr/>
          <a:lstStyle/>
          <a:p>
            <a:fld id="{3B60663A-D731-422C-B01D-A30E991BA9F9}" type="slidenum">
              <a:rPr lang="en-US" smtClean="0"/>
              <a:t>24</a:t>
            </a:fld>
            <a:endParaRPr lang="en-US"/>
          </a:p>
        </p:txBody>
      </p:sp>
    </p:spTree>
    <p:extLst>
      <p:ext uri="{BB962C8B-B14F-4D97-AF65-F5344CB8AC3E}">
        <p14:creationId xmlns:p14="http://schemas.microsoft.com/office/powerpoint/2010/main" val="18170578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0836" y="2818600"/>
            <a:ext cx="5266944" cy="3346704"/>
          </a:xfrm>
          <a:prstGeom prst="rect">
            <a:avLst/>
          </a:prstGeom>
        </p:spPr>
      </p:pic>
      <p:sp>
        <p:nvSpPr>
          <p:cNvPr id="57345" name="Content Placeholder 1"/>
          <p:cNvSpPr>
            <a:spLocks noGrp="1"/>
          </p:cNvSpPr>
          <p:nvPr>
            <p:ph idx="1"/>
          </p:nvPr>
        </p:nvSpPr>
        <p:spPr>
          <a:xfrm>
            <a:off x="1981200" y="1219201"/>
            <a:ext cx="9681556" cy="4525963"/>
          </a:xfrm>
        </p:spPr>
        <p:txBody>
          <a:bodyPr/>
          <a:lstStyle/>
          <a:p>
            <a:r>
              <a:rPr lang="en-US" sz="2000" dirty="0"/>
              <a:t>Fabrication constraint: 3.5 </a:t>
            </a:r>
            <a:r>
              <a:rPr lang="en-US" sz="2000" dirty="0" err="1"/>
              <a:t>Jordanelle</a:t>
            </a:r>
            <a:r>
              <a:rPr lang="en-US" sz="2000" dirty="0"/>
              <a:t> + 4 </a:t>
            </a:r>
            <a:r>
              <a:rPr lang="en-US" sz="2000" dirty="0" err="1"/>
              <a:t>Deercrest</a:t>
            </a:r>
            <a:r>
              <a:rPr lang="en-US" sz="2000" dirty="0"/>
              <a:t> ≤ 84</a:t>
            </a:r>
          </a:p>
          <a:p>
            <a:pPr lvl="1"/>
            <a:r>
              <a:rPr lang="en-US" sz="1800" dirty="0"/>
              <a:t>Plot the equation: 3.5 </a:t>
            </a:r>
            <a:r>
              <a:rPr lang="en-US" sz="1800" dirty="0" err="1"/>
              <a:t>Jordanelle</a:t>
            </a:r>
            <a:r>
              <a:rPr lang="en-US" sz="1800" dirty="0"/>
              <a:t> + 4 </a:t>
            </a:r>
            <a:r>
              <a:rPr lang="en-US" sz="1800" dirty="0" err="1"/>
              <a:t>Deercrest</a:t>
            </a:r>
            <a:r>
              <a:rPr lang="en-US" sz="1800" dirty="0"/>
              <a:t> = 84</a:t>
            </a:r>
          </a:p>
          <a:p>
            <a:pPr lvl="1"/>
            <a:r>
              <a:rPr lang="en-US" sz="1800" dirty="0"/>
              <a:t>Set </a:t>
            </a:r>
            <a:r>
              <a:rPr lang="en-US" sz="1800" dirty="0" err="1"/>
              <a:t>Jordanelle</a:t>
            </a:r>
            <a:r>
              <a:rPr lang="en-US" sz="1800" dirty="0"/>
              <a:t> = 0; </a:t>
            </a:r>
            <a:r>
              <a:rPr lang="en-US" sz="1800" dirty="0" err="1"/>
              <a:t>Deercrest</a:t>
            </a:r>
            <a:r>
              <a:rPr lang="en-US" sz="1800" dirty="0"/>
              <a:t> = 21</a:t>
            </a:r>
          </a:p>
          <a:p>
            <a:pPr lvl="1"/>
            <a:r>
              <a:rPr lang="en-US" sz="1800" dirty="0"/>
              <a:t>Set </a:t>
            </a:r>
            <a:r>
              <a:rPr lang="en-US" sz="1800" dirty="0" err="1"/>
              <a:t>Deercrest</a:t>
            </a:r>
            <a:r>
              <a:rPr lang="en-US" sz="1800" dirty="0"/>
              <a:t> = 0; </a:t>
            </a:r>
            <a:r>
              <a:rPr lang="en-US" sz="1800" dirty="0" err="1"/>
              <a:t>Jordanelle</a:t>
            </a:r>
            <a:r>
              <a:rPr lang="en-US" sz="1800" dirty="0"/>
              <a:t> = 24</a:t>
            </a:r>
          </a:p>
          <a:p>
            <a:endParaRPr lang="en-US" sz="2400" dirty="0"/>
          </a:p>
        </p:txBody>
      </p:sp>
      <p:sp>
        <p:nvSpPr>
          <p:cNvPr id="9" name="Title 4"/>
          <p:cNvSpPr>
            <a:spLocks noGrp="1"/>
          </p:cNvSpPr>
          <p:nvPr>
            <p:ph type="title"/>
          </p:nvPr>
        </p:nvSpPr>
        <p:spPr>
          <a:xfrm>
            <a:off x="1981200" y="274638"/>
            <a:ext cx="8229600" cy="868362"/>
          </a:xfrm>
        </p:spPr>
        <p:txBody>
          <a:bodyPr>
            <a:normAutofit fontScale="90000"/>
          </a:bodyPr>
          <a:lstStyle/>
          <a:p>
            <a:pPr>
              <a:defRPr/>
            </a:pPr>
            <a:r>
              <a:rPr lang="en-US" sz="2800" dirty="0"/>
              <a:t>Example 13.9: Graphing the Constraints in the SSC Problem</a:t>
            </a:r>
          </a:p>
        </p:txBody>
      </p:sp>
      <p:sp>
        <p:nvSpPr>
          <p:cNvPr id="2" name="Oval 1"/>
          <p:cNvSpPr/>
          <p:nvPr/>
        </p:nvSpPr>
        <p:spPr>
          <a:xfrm>
            <a:off x="3719736" y="3212976"/>
            <a:ext cx="432048" cy="360040"/>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8184232" y="5661248"/>
            <a:ext cx="432048" cy="360040"/>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3B60663A-D731-422C-B01D-A30E991BA9F9}" type="slidenum">
              <a:rPr lang="en-US" smtClean="0"/>
              <a:t>25</a:t>
            </a:fld>
            <a:endParaRPr lang="en-US"/>
          </a:p>
        </p:txBody>
      </p:sp>
    </p:spTree>
    <p:extLst>
      <p:ext uri="{BB962C8B-B14F-4D97-AF65-F5344CB8AC3E}">
        <p14:creationId xmlns:p14="http://schemas.microsoft.com/office/powerpoint/2010/main" val="41136470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Content Placeholder 1"/>
          <p:cNvSpPr>
            <a:spLocks noGrp="1"/>
          </p:cNvSpPr>
          <p:nvPr>
            <p:ph idx="1"/>
          </p:nvPr>
        </p:nvSpPr>
        <p:spPr>
          <a:xfrm>
            <a:off x="1981200" y="1219201"/>
            <a:ext cx="8229600" cy="4525963"/>
          </a:xfrm>
        </p:spPr>
        <p:txBody>
          <a:bodyPr/>
          <a:lstStyle/>
          <a:p>
            <a:r>
              <a:rPr lang="en-US" sz="2000" dirty="0"/>
              <a:t>Finishing constraint: 1 </a:t>
            </a:r>
            <a:r>
              <a:rPr lang="en-US" sz="2000" dirty="0" err="1"/>
              <a:t>Jordanelle</a:t>
            </a:r>
            <a:r>
              <a:rPr lang="en-US" sz="2000" dirty="0"/>
              <a:t> + 1.5 </a:t>
            </a:r>
            <a:r>
              <a:rPr lang="en-US" sz="2000" dirty="0" err="1"/>
              <a:t>Deercrest</a:t>
            </a:r>
            <a:r>
              <a:rPr lang="en-US" sz="2000" dirty="0"/>
              <a:t> ≤ 21</a:t>
            </a:r>
          </a:p>
          <a:p>
            <a:pPr lvl="1"/>
            <a:r>
              <a:rPr lang="en-US" sz="1800" dirty="0"/>
              <a:t>Plot the equation: 1 </a:t>
            </a:r>
            <a:r>
              <a:rPr lang="en-US" sz="1800" dirty="0" err="1"/>
              <a:t>Jordanelle</a:t>
            </a:r>
            <a:r>
              <a:rPr lang="en-US" sz="1800" dirty="0"/>
              <a:t> + 1.5 </a:t>
            </a:r>
            <a:r>
              <a:rPr lang="en-US" sz="1800" dirty="0" err="1"/>
              <a:t>Deercrest</a:t>
            </a:r>
            <a:r>
              <a:rPr lang="en-US" sz="1800" dirty="0"/>
              <a:t> = 21</a:t>
            </a:r>
          </a:p>
          <a:p>
            <a:pPr lvl="1"/>
            <a:r>
              <a:rPr lang="en-US" sz="1800" dirty="0"/>
              <a:t>Set </a:t>
            </a:r>
            <a:r>
              <a:rPr lang="en-US" sz="1800" dirty="0" err="1"/>
              <a:t>Jordanelle</a:t>
            </a:r>
            <a:r>
              <a:rPr lang="en-US" sz="1800" dirty="0"/>
              <a:t> = 0; </a:t>
            </a:r>
            <a:r>
              <a:rPr lang="en-US" sz="1800" dirty="0" err="1"/>
              <a:t>Deercrest</a:t>
            </a:r>
            <a:r>
              <a:rPr lang="en-US" sz="1800" dirty="0"/>
              <a:t> = 14</a:t>
            </a:r>
          </a:p>
          <a:p>
            <a:pPr lvl="1"/>
            <a:r>
              <a:rPr lang="en-US" sz="1800" dirty="0"/>
              <a:t>Set </a:t>
            </a:r>
            <a:r>
              <a:rPr lang="en-US" sz="1800" dirty="0" err="1"/>
              <a:t>Deercrest</a:t>
            </a:r>
            <a:r>
              <a:rPr lang="en-US" sz="1800" dirty="0"/>
              <a:t> = 0; </a:t>
            </a:r>
            <a:r>
              <a:rPr lang="en-US" sz="1800" dirty="0" err="1"/>
              <a:t>Jordanelle</a:t>
            </a:r>
            <a:r>
              <a:rPr lang="en-US" sz="1800" dirty="0"/>
              <a:t> = 21</a:t>
            </a:r>
          </a:p>
          <a:p>
            <a:endParaRPr lang="en-US" sz="2400" dirty="0"/>
          </a:p>
        </p:txBody>
      </p:sp>
      <p:sp>
        <p:nvSpPr>
          <p:cNvPr id="9" name="Title 4"/>
          <p:cNvSpPr>
            <a:spLocks noGrp="1"/>
          </p:cNvSpPr>
          <p:nvPr>
            <p:ph type="title"/>
          </p:nvPr>
        </p:nvSpPr>
        <p:spPr>
          <a:xfrm>
            <a:off x="1981200" y="274638"/>
            <a:ext cx="8229600" cy="868362"/>
          </a:xfrm>
        </p:spPr>
        <p:txBody>
          <a:bodyPr>
            <a:normAutofit/>
          </a:bodyPr>
          <a:lstStyle/>
          <a:p>
            <a:pPr>
              <a:defRPr/>
            </a:pPr>
            <a:r>
              <a:rPr lang="en-US" sz="2800" dirty="0"/>
              <a:t>Example 13.9 Continued</a:t>
            </a:r>
          </a:p>
        </p:txBody>
      </p:sp>
      <p:pic>
        <p:nvPicPr>
          <p:cNvPr id="4" name="Picture 3"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1704" y="2780928"/>
            <a:ext cx="5547360" cy="3553968"/>
          </a:xfrm>
          <a:prstGeom prst="rect">
            <a:avLst/>
          </a:prstGeom>
        </p:spPr>
      </p:pic>
      <p:sp>
        <p:nvSpPr>
          <p:cNvPr id="2" name="Slide Number Placeholder 1"/>
          <p:cNvSpPr>
            <a:spLocks noGrp="1"/>
          </p:cNvSpPr>
          <p:nvPr>
            <p:ph type="sldNum" sz="quarter" idx="12"/>
          </p:nvPr>
        </p:nvSpPr>
        <p:spPr/>
        <p:txBody>
          <a:bodyPr/>
          <a:lstStyle/>
          <a:p>
            <a:fld id="{3B60663A-D731-422C-B01D-A30E991BA9F9}" type="slidenum">
              <a:rPr lang="en-US" smtClean="0"/>
              <a:t>26</a:t>
            </a:fld>
            <a:endParaRPr lang="en-US"/>
          </a:p>
        </p:txBody>
      </p:sp>
    </p:spTree>
    <p:extLst>
      <p:ext uri="{BB962C8B-B14F-4D97-AF65-F5344CB8AC3E}">
        <p14:creationId xmlns:p14="http://schemas.microsoft.com/office/powerpoint/2010/main" val="11603482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Content Placeholder 1"/>
          <p:cNvSpPr>
            <a:spLocks noGrp="1"/>
          </p:cNvSpPr>
          <p:nvPr>
            <p:ph idx="1"/>
          </p:nvPr>
        </p:nvSpPr>
        <p:spPr>
          <a:xfrm>
            <a:off x="1991544" y="1196753"/>
            <a:ext cx="8229600" cy="4525963"/>
          </a:xfrm>
        </p:spPr>
        <p:txBody>
          <a:bodyPr/>
          <a:lstStyle/>
          <a:p>
            <a:r>
              <a:rPr lang="en-US" sz="2000" dirty="0"/>
              <a:t>Market mix constraint: -2 </a:t>
            </a:r>
            <a:r>
              <a:rPr lang="en-US" sz="2000" dirty="0" err="1"/>
              <a:t>Jordanelle</a:t>
            </a:r>
            <a:r>
              <a:rPr lang="en-US" sz="2000" dirty="0"/>
              <a:t> + 1 </a:t>
            </a:r>
            <a:r>
              <a:rPr lang="en-US" sz="2000" dirty="0" err="1"/>
              <a:t>Deercrest</a:t>
            </a:r>
            <a:r>
              <a:rPr lang="en-US" sz="2000" dirty="0"/>
              <a:t> ≥ 0</a:t>
            </a:r>
          </a:p>
          <a:p>
            <a:pPr lvl="1"/>
            <a:r>
              <a:rPr lang="en-US" sz="1800" dirty="0"/>
              <a:t>Plot the equation: -2 </a:t>
            </a:r>
            <a:r>
              <a:rPr lang="en-US" sz="1800" dirty="0" err="1"/>
              <a:t>Jordanelle</a:t>
            </a:r>
            <a:r>
              <a:rPr lang="en-US" sz="1800" dirty="0"/>
              <a:t> + 1 </a:t>
            </a:r>
            <a:r>
              <a:rPr lang="en-US" sz="1800" dirty="0" err="1"/>
              <a:t>Deercrest</a:t>
            </a:r>
            <a:r>
              <a:rPr lang="en-US" sz="1800" dirty="0"/>
              <a:t> = 0</a:t>
            </a:r>
          </a:p>
          <a:p>
            <a:pPr lvl="1"/>
            <a:r>
              <a:rPr lang="en-US" sz="1800" dirty="0"/>
              <a:t>Set </a:t>
            </a:r>
            <a:r>
              <a:rPr lang="en-US" sz="1800" dirty="0" err="1"/>
              <a:t>Jordanelle</a:t>
            </a:r>
            <a:r>
              <a:rPr lang="en-US" sz="1800" dirty="0"/>
              <a:t> = 5; </a:t>
            </a:r>
            <a:r>
              <a:rPr lang="en-US" sz="1800" dirty="0" err="1"/>
              <a:t>Deercrest</a:t>
            </a:r>
            <a:r>
              <a:rPr lang="en-US" sz="1800" dirty="0"/>
              <a:t> = 10</a:t>
            </a:r>
          </a:p>
          <a:p>
            <a:pPr lvl="1"/>
            <a:r>
              <a:rPr lang="en-US" sz="1800" dirty="0"/>
              <a:t>Set </a:t>
            </a:r>
            <a:r>
              <a:rPr lang="en-US" sz="1800" dirty="0" err="1"/>
              <a:t>Deercrest</a:t>
            </a:r>
            <a:r>
              <a:rPr lang="en-US" sz="1800" dirty="0"/>
              <a:t> = 0; </a:t>
            </a:r>
            <a:r>
              <a:rPr lang="en-US" sz="1800" dirty="0" err="1"/>
              <a:t>Jordanelle</a:t>
            </a:r>
            <a:r>
              <a:rPr lang="en-US" sz="1800" dirty="0"/>
              <a:t> = 0</a:t>
            </a:r>
          </a:p>
          <a:p>
            <a:endParaRPr lang="en-US" sz="2400" dirty="0"/>
          </a:p>
        </p:txBody>
      </p:sp>
      <p:sp>
        <p:nvSpPr>
          <p:cNvPr id="9" name="Title 4"/>
          <p:cNvSpPr>
            <a:spLocks noGrp="1"/>
          </p:cNvSpPr>
          <p:nvPr>
            <p:ph type="title"/>
          </p:nvPr>
        </p:nvSpPr>
        <p:spPr>
          <a:xfrm>
            <a:off x="1981200" y="274638"/>
            <a:ext cx="8229600" cy="868362"/>
          </a:xfrm>
        </p:spPr>
        <p:txBody>
          <a:bodyPr>
            <a:normAutofit/>
          </a:bodyPr>
          <a:lstStyle/>
          <a:p>
            <a:pPr>
              <a:defRPr/>
            </a:pPr>
            <a:r>
              <a:rPr lang="en-US" sz="2800" dirty="0"/>
              <a:t>Example 13.9 Continued</a:t>
            </a:r>
          </a:p>
        </p:txBody>
      </p:sp>
      <p:pic>
        <p:nvPicPr>
          <p:cNvPr id="4" name="Picture 3"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9696" y="2708920"/>
            <a:ext cx="5480304" cy="3511296"/>
          </a:xfrm>
          <a:prstGeom prst="rect">
            <a:avLst/>
          </a:prstGeom>
        </p:spPr>
      </p:pic>
      <p:sp>
        <p:nvSpPr>
          <p:cNvPr id="2" name="Slide Number Placeholder 1"/>
          <p:cNvSpPr>
            <a:spLocks noGrp="1"/>
          </p:cNvSpPr>
          <p:nvPr>
            <p:ph type="sldNum" sz="quarter" idx="12"/>
          </p:nvPr>
        </p:nvSpPr>
        <p:spPr/>
        <p:txBody>
          <a:bodyPr/>
          <a:lstStyle/>
          <a:p>
            <a:fld id="{3B60663A-D731-422C-B01D-A30E991BA9F9}" type="slidenum">
              <a:rPr lang="en-US" smtClean="0"/>
              <a:t>27</a:t>
            </a:fld>
            <a:endParaRPr lang="en-US"/>
          </a:p>
        </p:txBody>
      </p:sp>
    </p:spTree>
    <p:extLst>
      <p:ext uri="{BB962C8B-B14F-4D97-AF65-F5344CB8AC3E}">
        <p14:creationId xmlns:p14="http://schemas.microsoft.com/office/powerpoint/2010/main" val="30222150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Content Placeholder 1"/>
          <p:cNvSpPr>
            <a:spLocks noGrp="1"/>
          </p:cNvSpPr>
          <p:nvPr>
            <p:ph idx="1"/>
          </p:nvPr>
        </p:nvSpPr>
        <p:spPr>
          <a:xfrm>
            <a:off x="1991544" y="1196753"/>
            <a:ext cx="8229600" cy="4525963"/>
          </a:xfrm>
        </p:spPr>
        <p:txBody>
          <a:bodyPr/>
          <a:lstStyle/>
          <a:p>
            <a:r>
              <a:rPr lang="en-US" sz="2400" dirty="0"/>
              <a:t>Feasible region</a:t>
            </a:r>
            <a:endParaRPr lang="en-US" sz="2000" dirty="0"/>
          </a:p>
          <a:p>
            <a:endParaRPr lang="en-US" sz="2400" dirty="0"/>
          </a:p>
        </p:txBody>
      </p:sp>
      <p:sp>
        <p:nvSpPr>
          <p:cNvPr id="9" name="Title 4"/>
          <p:cNvSpPr>
            <a:spLocks noGrp="1"/>
          </p:cNvSpPr>
          <p:nvPr>
            <p:ph type="title"/>
          </p:nvPr>
        </p:nvSpPr>
        <p:spPr>
          <a:xfrm>
            <a:off x="1981200" y="274638"/>
            <a:ext cx="8229600" cy="868362"/>
          </a:xfrm>
        </p:spPr>
        <p:txBody>
          <a:bodyPr>
            <a:normAutofit fontScale="90000"/>
          </a:bodyPr>
          <a:lstStyle/>
          <a:p>
            <a:pPr>
              <a:defRPr/>
            </a:pPr>
            <a:r>
              <a:rPr lang="en-US" sz="2800" dirty="0"/>
              <a:t>Example 13.10 Identifying the Feasible Region and Optimal Solution</a:t>
            </a:r>
          </a:p>
        </p:txBody>
      </p:sp>
      <p:pic>
        <p:nvPicPr>
          <p:cNvPr id="2" name="Picture 1"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5640" y="1772816"/>
            <a:ext cx="6553200" cy="4194048"/>
          </a:xfrm>
          <a:prstGeom prst="rect">
            <a:avLst/>
          </a:prstGeom>
        </p:spPr>
      </p:pic>
      <p:sp>
        <p:nvSpPr>
          <p:cNvPr id="3" name="Slide Number Placeholder 2"/>
          <p:cNvSpPr>
            <a:spLocks noGrp="1"/>
          </p:cNvSpPr>
          <p:nvPr>
            <p:ph type="sldNum" sz="quarter" idx="12"/>
          </p:nvPr>
        </p:nvSpPr>
        <p:spPr/>
        <p:txBody>
          <a:bodyPr/>
          <a:lstStyle/>
          <a:p>
            <a:fld id="{3B60663A-D731-422C-B01D-A30E991BA9F9}" type="slidenum">
              <a:rPr lang="en-US" smtClean="0"/>
              <a:t>28</a:t>
            </a:fld>
            <a:endParaRPr lang="en-US"/>
          </a:p>
        </p:txBody>
      </p:sp>
    </p:spTree>
    <p:extLst>
      <p:ext uri="{BB962C8B-B14F-4D97-AF65-F5344CB8AC3E}">
        <p14:creationId xmlns:p14="http://schemas.microsoft.com/office/powerpoint/2010/main" val="7604777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1268760"/>
            <a:ext cx="8229600" cy="4738340"/>
          </a:xfrm>
        </p:spPr>
        <p:txBody>
          <a:bodyPr/>
          <a:lstStyle/>
          <a:p>
            <a:pPr algn="just"/>
            <a:r>
              <a:rPr lang="en-US" sz="2000" dirty="0"/>
              <a:t>The points at which the constraint lines intersect along the feasible region are called </a:t>
            </a:r>
            <a:r>
              <a:rPr lang="en-US" sz="2000" b="1" dirty="0"/>
              <a:t>corner points</a:t>
            </a:r>
            <a:r>
              <a:rPr lang="en-US" sz="2000" dirty="0"/>
              <a:t>.</a:t>
            </a:r>
          </a:p>
          <a:p>
            <a:pPr algn="just"/>
            <a:r>
              <a:rPr lang="en-US" sz="2000" dirty="0"/>
              <a:t>If an optimal solution exists, then it will occur at a corner point.</a:t>
            </a:r>
          </a:p>
          <a:p>
            <a:pPr algn="just"/>
            <a:endParaRPr lang="en-US" sz="2400" dirty="0"/>
          </a:p>
        </p:txBody>
      </p:sp>
      <p:sp>
        <p:nvSpPr>
          <p:cNvPr id="3" name="Title 2"/>
          <p:cNvSpPr>
            <a:spLocks noGrp="1"/>
          </p:cNvSpPr>
          <p:nvPr>
            <p:ph type="title"/>
          </p:nvPr>
        </p:nvSpPr>
        <p:spPr/>
        <p:txBody>
          <a:bodyPr/>
          <a:lstStyle/>
          <a:p>
            <a:r>
              <a:rPr lang="en-US" dirty="0" smtClean="0"/>
              <a:t>Corner Points</a:t>
            </a:r>
            <a:endParaRPr lang="en-US" dirty="0"/>
          </a:p>
        </p:txBody>
      </p:sp>
      <p:pic>
        <p:nvPicPr>
          <p:cNvPr id="11" name="Picture 10"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1704" y="2636912"/>
            <a:ext cx="5626608" cy="3596640"/>
          </a:xfrm>
          <a:prstGeom prst="rect">
            <a:avLst/>
          </a:prstGeom>
        </p:spPr>
      </p:pic>
      <p:sp>
        <p:nvSpPr>
          <p:cNvPr id="4" name="Slide Number Placeholder 3"/>
          <p:cNvSpPr>
            <a:spLocks noGrp="1"/>
          </p:cNvSpPr>
          <p:nvPr>
            <p:ph type="sldNum" sz="quarter" idx="12"/>
          </p:nvPr>
        </p:nvSpPr>
        <p:spPr/>
        <p:txBody>
          <a:bodyPr/>
          <a:lstStyle/>
          <a:p>
            <a:fld id="{3B60663A-D731-422C-B01D-A30E991BA9F9}" type="slidenum">
              <a:rPr lang="en-US" smtClean="0"/>
              <a:t>29</a:t>
            </a:fld>
            <a:endParaRPr lang="en-US"/>
          </a:p>
        </p:txBody>
      </p:sp>
    </p:spTree>
    <p:extLst>
      <p:ext uri="{BB962C8B-B14F-4D97-AF65-F5344CB8AC3E}">
        <p14:creationId xmlns:p14="http://schemas.microsoft.com/office/powerpoint/2010/main" val="35908822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48885" y="1992284"/>
            <a:ext cx="8915400" cy="3777622"/>
          </a:xfrm>
        </p:spPr>
        <p:txBody>
          <a:bodyPr>
            <a:normAutofit lnSpcReduction="10000"/>
          </a:bodyPr>
          <a:lstStyle/>
          <a:p>
            <a:pPr marL="517525" indent="-514350" algn="just">
              <a:buAutoNum type="arabicPeriod"/>
              <a:defRPr/>
            </a:pPr>
            <a:r>
              <a:rPr lang="en-US" sz="2400" dirty="0"/>
              <a:t>Identify the </a:t>
            </a:r>
            <a:r>
              <a:rPr lang="en-US" sz="2400" b="1" dirty="0"/>
              <a:t>decision variables </a:t>
            </a:r>
            <a:r>
              <a:rPr lang="en-US" sz="2400" dirty="0"/>
              <a:t>– the unknown values that the model seeks to determine.</a:t>
            </a:r>
          </a:p>
          <a:p>
            <a:pPr marL="515938" indent="-514350" algn="just">
              <a:buFont typeface="Wingdings 3"/>
              <a:buAutoNum type="arabicPeriod"/>
              <a:defRPr/>
            </a:pPr>
            <a:r>
              <a:rPr lang="en-US" sz="2400" dirty="0"/>
              <a:t>Identify the </a:t>
            </a:r>
            <a:r>
              <a:rPr lang="en-US" sz="2400" b="1" dirty="0"/>
              <a:t>objective function </a:t>
            </a:r>
            <a:r>
              <a:rPr lang="en-US" sz="2400" dirty="0"/>
              <a:t>– the quantity we seek to minimize or maximize.</a:t>
            </a:r>
          </a:p>
          <a:p>
            <a:pPr marL="515938" indent="-514350" algn="just">
              <a:buFont typeface="Wingdings 3"/>
              <a:buAutoNum type="arabicPeriod"/>
              <a:defRPr/>
            </a:pPr>
            <a:r>
              <a:rPr lang="en-US" sz="2400" dirty="0"/>
              <a:t>Identify all appropriate </a:t>
            </a:r>
            <a:r>
              <a:rPr lang="en-US" sz="2400" b="1" dirty="0"/>
              <a:t>constraints</a:t>
            </a:r>
            <a:r>
              <a:rPr lang="en-US" sz="2400" dirty="0"/>
              <a:t> – limitations, requirements, or other restrictions that are imposed on any solution, either from practical or technological considerations or by management policy.</a:t>
            </a:r>
          </a:p>
          <a:p>
            <a:pPr marL="514350" indent="-511175" algn="just">
              <a:buFont typeface="Wingdings 3"/>
              <a:buAutoNum type="arabicPeriod"/>
              <a:defRPr/>
            </a:pPr>
            <a:r>
              <a:rPr lang="en-US" sz="2400" dirty="0"/>
              <a:t>Write the objective function and constraints as</a:t>
            </a:r>
          </a:p>
          <a:p>
            <a:pPr marL="514350" indent="-511175" algn="just">
              <a:spcBef>
                <a:spcPts val="0"/>
              </a:spcBef>
              <a:buNone/>
              <a:defRPr/>
            </a:pPr>
            <a:r>
              <a:rPr lang="en-US" sz="2400" dirty="0"/>
              <a:t>      mathematical expressions.</a:t>
            </a:r>
          </a:p>
          <a:p>
            <a:pPr marL="365760" indent="-256032" algn="just">
              <a:buFont typeface="Wingdings 3"/>
              <a:buChar char=""/>
              <a:defRPr/>
            </a:pPr>
            <a:endParaRPr lang="en-US" sz="2400" dirty="0"/>
          </a:p>
        </p:txBody>
      </p:sp>
      <p:sp>
        <p:nvSpPr>
          <p:cNvPr id="5" name="Title 4"/>
          <p:cNvSpPr>
            <a:spLocks noGrp="1"/>
          </p:cNvSpPr>
          <p:nvPr>
            <p:ph type="title"/>
          </p:nvPr>
        </p:nvSpPr>
        <p:spPr/>
        <p:txBody>
          <a:bodyPr/>
          <a:lstStyle/>
          <a:p>
            <a:pPr>
              <a:defRPr/>
            </a:pPr>
            <a:r>
              <a:rPr lang="en-US" sz="3200" dirty="0"/>
              <a:t>Building Linear Optimization Models</a:t>
            </a:r>
          </a:p>
        </p:txBody>
      </p:sp>
      <p:sp>
        <p:nvSpPr>
          <p:cNvPr id="3" name="Slide Number Placeholder 2"/>
          <p:cNvSpPr>
            <a:spLocks noGrp="1"/>
          </p:cNvSpPr>
          <p:nvPr>
            <p:ph type="sldNum" sz="quarter" idx="12"/>
          </p:nvPr>
        </p:nvSpPr>
        <p:spPr/>
        <p:txBody>
          <a:bodyPr/>
          <a:lstStyle/>
          <a:p>
            <a:fld id="{3B60663A-D731-422C-B01D-A30E991BA9F9}" type="slidenum">
              <a:rPr lang="en-US" smtClean="0"/>
              <a:t>3</a:t>
            </a:fld>
            <a:endParaRPr lang="en-US"/>
          </a:p>
        </p:txBody>
      </p:sp>
    </p:spTree>
    <p:extLst>
      <p:ext uri="{BB962C8B-B14F-4D97-AF65-F5344CB8AC3E}">
        <p14:creationId xmlns:p14="http://schemas.microsoft.com/office/powerpoint/2010/main" val="25419328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Content Placeholder 1"/>
          <p:cNvSpPr>
            <a:spLocks noGrp="1"/>
          </p:cNvSpPr>
          <p:nvPr>
            <p:ph idx="1"/>
          </p:nvPr>
        </p:nvSpPr>
        <p:spPr>
          <a:xfrm>
            <a:off x="1775520" y="1124745"/>
            <a:ext cx="3240360" cy="4620419"/>
          </a:xfrm>
        </p:spPr>
        <p:txBody>
          <a:bodyPr>
            <a:normAutofit fontScale="92500" lnSpcReduction="10000"/>
          </a:bodyPr>
          <a:lstStyle/>
          <a:p>
            <a:r>
              <a:rPr lang="en-US" dirty="0"/>
              <a:t>Because our objective is to maximize profit, we seek a corner point that has the largest value of the objective function Total Profit = 50 </a:t>
            </a:r>
            <a:r>
              <a:rPr lang="en-US" dirty="0" err="1"/>
              <a:t>Jordanelle</a:t>
            </a:r>
            <a:r>
              <a:rPr lang="en-US" dirty="0"/>
              <a:t> + 65 </a:t>
            </a:r>
            <a:r>
              <a:rPr lang="en-US" dirty="0" err="1"/>
              <a:t>Deercrest</a:t>
            </a:r>
            <a:r>
              <a:rPr lang="en-US" dirty="0"/>
              <a:t>.</a:t>
            </a:r>
          </a:p>
          <a:p>
            <a:r>
              <a:rPr lang="en-US" dirty="0"/>
              <a:t>Graph the profit line and move in an improving direction until it passes through the last corner point of the feasible region.</a:t>
            </a:r>
          </a:p>
          <a:p>
            <a:r>
              <a:rPr lang="en-US" dirty="0"/>
              <a:t>Solve the two intersecting equations simultaneously to find the optimal solution.</a:t>
            </a:r>
          </a:p>
        </p:txBody>
      </p:sp>
      <p:sp>
        <p:nvSpPr>
          <p:cNvPr id="9" name="Title 4"/>
          <p:cNvSpPr>
            <a:spLocks noGrp="1"/>
          </p:cNvSpPr>
          <p:nvPr>
            <p:ph type="title"/>
          </p:nvPr>
        </p:nvSpPr>
        <p:spPr>
          <a:xfrm>
            <a:off x="1981200" y="274638"/>
            <a:ext cx="8229600" cy="868362"/>
          </a:xfrm>
        </p:spPr>
        <p:txBody>
          <a:bodyPr/>
          <a:lstStyle/>
          <a:p>
            <a:pPr>
              <a:defRPr/>
            </a:pPr>
            <a:r>
              <a:rPr lang="en-US" sz="2800" dirty="0"/>
              <a:t>Example 13.10 Continued</a:t>
            </a:r>
          </a:p>
        </p:txBody>
      </p:sp>
      <p:pic>
        <p:nvPicPr>
          <p:cNvPr id="2" name="Picture 1"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7888" y="1268760"/>
            <a:ext cx="5413248" cy="3462528"/>
          </a:xfrm>
          <a:prstGeom prst="rect">
            <a:avLst/>
          </a:prstGeom>
        </p:spPr>
      </p:pic>
      <p:sp>
        <p:nvSpPr>
          <p:cNvPr id="3" name="Slide Number Placeholder 2"/>
          <p:cNvSpPr>
            <a:spLocks noGrp="1"/>
          </p:cNvSpPr>
          <p:nvPr>
            <p:ph type="sldNum" sz="quarter" idx="12"/>
          </p:nvPr>
        </p:nvSpPr>
        <p:spPr/>
        <p:txBody>
          <a:bodyPr/>
          <a:lstStyle/>
          <a:p>
            <a:fld id="{3B60663A-D731-422C-B01D-A30E991BA9F9}" type="slidenum">
              <a:rPr lang="en-US" smtClean="0"/>
              <a:t>30</a:t>
            </a:fld>
            <a:endParaRPr lang="en-US"/>
          </a:p>
        </p:txBody>
      </p:sp>
    </p:spTree>
    <p:extLst>
      <p:ext uri="{BB962C8B-B14F-4D97-AF65-F5344CB8AC3E}">
        <p14:creationId xmlns:p14="http://schemas.microsoft.com/office/powerpoint/2010/main" val="20848214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sz="2400" dirty="0"/>
              <a:t>Solver uses a mathematical algorithm called the  </a:t>
            </a:r>
            <a:r>
              <a:rPr lang="en-US" sz="2400" i="1" dirty="0"/>
              <a:t>simplex method</a:t>
            </a:r>
            <a:r>
              <a:rPr lang="en-US" sz="2400" dirty="0"/>
              <a:t>, which was developed in 1947 by the late Dr. George </a:t>
            </a:r>
            <a:r>
              <a:rPr lang="en-US" sz="2400" dirty="0" err="1"/>
              <a:t>Dantzig</a:t>
            </a:r>
            <a:r>
              <a:rPr lang="en-US" sz="2400" dirty="0"/>
              <a:t>.</a:t>
            </a:r>
          </a:p>
          <a:p>
            <a:pPr lvl="1" algn="just"/>
            <a:r>
              <a:rPr lang="en-US" sz="2000" dirty="0"/>
              <a:t>The simplex method characterizes feasible solutions algebraically by solving systems of linear equations. </a:t>
            </a:r>
          </a:p>
          <a:p>
            <a:pPr lvl="1" algn="just"/>
            <a:r>
              <a:rPr lang="en-US" sz="2000" dirty="0"/>
              <a:t>It moves systematically from one corner point to another to improve the objective function until an optimal solution is found (or until the problem is deemed infeasible or unbounded).</a:t>
            </a:r>
          </a:p>
          <a:p>
            <a:pPr lvl="1" algn="just"/>
            <a:r>
              <a:rPr lang="en-US" sz="2000" dirty="0"/>
              <a:t>It is quick and efficient.</a:t>
            </a:r>
          </a:p>
        </p:txBody>
      </p:sp>
      <p:sp>
        <p:nvSpPr>
          <p:cNvPr id="3" name="Title 2"/>
          <p:cNvSpPr>
            <a:spLocks noGrp="1"/>
          </p:cNvSpPr>
          <p:nvPr>
            <p:ph type="title"/>
          </p:nvPr>
        </p:nvSpPr>
        <p:spPr/>
        <p:txBody>
          <a:bodyPr/>
          <a:lstStyle/>
          <a:p>
            <a:r>
              <a:rPr lang="en-US" dirty="0" smtClean="0"/>
              <a:t>How Solver Works</a:t>
            </a:r>
            <a:endParaRPr lang="en-US" dirty="0"/>
          </a:p>
        </p:txBody>
      </p:sp>
      <p:sp>
        <p:nvSpPr>
          <p:cNvPr id="4" name="Slide Number Placeholder 3"/>
          <p:cNvSpPr>
            <a:spLocks noGrp="1"/>
          </p:cNvSpPr>
          <p:nvPr>
            <p:ph type="sldNum" sz="quarter" idx="12"/>
          </p:nvPr>
        </p:nvSpPr>
        <p:spPr/>
        <p:txBody>
          <a:bodyPr/>
          <a:lstStyle/>
          <a:p>
            <a:fld id="{3B60663A-D731-422C-B01D-A30E991BA9F9}" type="slidenum">
              <a:rPr lang="en-US" smtClean="0"/>
              <a:t>31</a:t>
            </a:fld>
            <a:endParaRPr lang="en-US"/>
          </a:p>
        </p:txBody>
      </p:sp>
    </p:spTree>
    <p:extLst>
      <p:ext uri="{BB962C8B-B14F-4D97-AF65-F5344CB8AC3E}">
        <p14:creationId xmlns:p14="http://schemas.microsoft.com/office/powerpoint/2010/main" val="5591697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Content Placeholder 1"/>
          <p:cNvSpPr>
            <a:spLocks noGrp="1"/>
          </p:cNvSpPr>
          <p:nvPr>
            <p:ph idx="1"/>
          </p:nvPr>
        </p:nvSpPr>
        <p:spPr>
          <a:xfrm>
            <a:off x="1981200" y="1295401"/>
            <a:ext cx="8229600" cy="4525963"/>
          </a:xfrm>
        </p:spPr>
        <p:txBody>
          <a:bodyPr/>
          <a:lstStyle/>
          <a:p>
            <a:pPr algn="just"/>
            <a:r>
              <a:rPr lang="en-US" sz="2400" dirty="0" err="1"/>
              <a:t>Crebo</a:t>
            </a:r>
            <a:r>
              <a:rPr lang="en-US" sz="2400" dirty="0"/>
              <a:t> Manufacturing produces 4 types of structural support fittings.</a:t>
            </a:r>
          </a:p>
          <a:p>
            <a:pPr algn="just"/>
            <a:r>
              <a:rPr lang="en-US" sz="2400" dirty="0"/>
              <a:t>Machining centers have a capacity of 280,000 minutes per year.</a:t>
            </a:r>
          </a:p>
          <a:p>
            <a:pPr algn="just"/>
            <a:r>
              <a:rPr lang="en-US" sz="2400" dirty="0"/>
              <a:t>Gross margin/unit and machining requirements:</a:t>
            </a:r>
          </a:p>
          <a:p>
            <a:pPr algn="just"/>
            <a:endParaRPr lang="en-US" sz="2400" dirty="0"/>
          </a:p>
          <a:p>
            <a:pPr algn="just"/>
            <a:endParaRPr lang="en-US" sz="2400" dirty="0"/>
          </a:p>
          <a:p>
            <a:pPr algn="just"/>
            <a:endParaRPr lang="en-US" sz="2400" dirty="0"/>
          </a:p>
          <a:p>
            <a:pPr algn="just"/>
            <a:r>
              <a:rPr lang="en-US" sz="2400" dirty="0"/>
              <a:t>How many units of each product type should be produced to maximize gross profit margin? </a:t>
            </a:r>
          </a:p>
        </p:txBody>
      </p:sp>
      <p:sp>
        <p:nvSpPr>
          <p:cNvPr id="5" name="Title 4"/>
          <p:cNvSpPr>
            <a:spLocks noGrp="1"/>
          </p:cNvSpPr>
          <p:nvPr>
            <p:ph type="title"/>
          </p:nvPr>
        </p:nvSpPr>
        <p:spPr>
          <a:xfrm>
            <a:off x="1981200" y="274638"/>
            <a:ext cx="8229600" cy="944562"/>
          </a:xfrm>
        </p:spPr>
        <p:txBody>
          <a:bodyPr/>
          <a:lstStyle/>
          <a:p>
            <a:pPr>
              <a:defRPr/>
            </a:pPr>
            <a:r>
              <a:rPr lang="en-US" sz="3200" dirty="0"/>
              <a:t>Example 13.11: </a:t>
            </a:r>
            <a:r>
              <a:rPr lang="en-US" sz="3200" dirty="0" err="1"/>
              <a:t>Crebo</a:t>
            </a:r>
            <a:r>
              <a:rPr lang="en-US" sz="3200" dirty="0"/>
              <a:t> Manufacturing</a:t>
            </a:r>
          </a:p>
        </p:txBody>
      </p:sp>
      <p:pic>
        <p:nvPicPr>
          <p:cNvPr id="2" name="Picture 1"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3912" y="3703183"/>
            <a:ext cx="7504176" cy="920496"/>
          </a:xfrm>
          <a:prstGeom prst="rect">
            <a:avLst/>
          </a:prstGeom>
        </p:spPr>
      </p:pic>
      <p:sp>
        <p:nvSpPr>
          <p:cNvPr id="3" name="Slide Number Placeholder 2"/>
          <p:cNvSpPr>
            <a:spLocks noGrp="1"/>
          </p:cNvSpPr>
          <p:nvPr>
            <p:ph type="sldNum" sz="quarter" idx="12"/>
          </p:nvPr>
        </p:nvSpPr>
        <p:spPr/>
        <p:txBody>
          <a:bodyPr/>
          <a:lstStyle/>
          <a:p>
            <a:fld id="{3B60663A-D731-422C-B01D-A30E991BA9F9}" type="slidenum">
              <a:rPr lang="en-US" smtClean="0"/>
              <a:t>32</a:t>
            </a:fld>
            <a:endParaRPr lang="en-US"/>
          </a:p>
        </p:txBody>
      </p:sp>
    </p:spTree>
    <p:extLst>
      <p:ext uri="{BB962C8B-B14F-4D97-AF65-F5344CB8AC3E}">
        <p14:creationId xmlns:p14="http://schemas.microsoft.com/office/powerpoint/2010/main" val="16859468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1143001"/>
            <a:ext cx="8229600" cy="4525963"/>
          </a:xfrm>
        </p:spPr>
        <p:txBody>
          <a:bodyPr>
            <a:normAutofit/>
          </a:bodyPr>
          <a:lstStyle/>
          <a:p>
            <a:pPr marL="365760" indent="-256032" algn="just">
              <a:buFont typeface="Wingdings 3"/>
              <a:buChar char=""/>
              <a:defRPr/>
            </a:pPr>
            <a:r>
              <a:rPr lang="en-US" sz="2400" dirty="0"/>
              <a:t>Define </a:t>
            </a:r>
            <a:r>
              <a:rPr lang="en-US" sz="2400" i="1" dirty="0"/>
              <a:t>X</a:t>
            </a:r>
            <a:r>
              <a:rPr lang="en-US" sz="2400" baseline="-25000" dirty="0"/>
              <a:t>1</a:t>
            </a:r>
            <a:r>
              <a:rPr lang="en-US" sz="2400" dirty="0"/>
              <a:t>, </a:t>
            </a:r>
            <a:r>
              <a:rPr lang="en-US" sz="2400" i="1" dirty="0"/>
              <a:t>X</a:t>
            </a:r>
            <a:r>
              <a:rPr lang="en-US" sz="2400" baseline="-25000" dirty="0"/>
              <a:t>2</a:t>
            </a:r>
            <a:r>
              <a:rPr lang="en-US" sz="2400" dirty="0"/>
              <a:t>, </a:t>
            </a:r>
            <a:r>
              <a:rPr lang="en-US" sz="2400" i="1" dirty="0"/>
              <a:t>X</a:t>
            </a:r>
            <a:r>
              <a:rPr lang="en-US" sz="2400" baseline="-25000" dirty="0"/>
              <a:t>3</a:t>
            </a:r>
            <a:r>
              <a:rPr lang="en-US" sz="2400" dirty="0"/>
              <a:t>, and </a:t>
            </a:r>
            <a:r>
              <a:rPr lang="en-US" sz="2400" i="1" dirty="0"/>
              <a:t>X</a:t>
            </a:r>
            <a:r>
              <a:rPr lang="en-US" sz="2400" baseline="-25000" dirty="0"/>
              <a:t>4</a:t>
            </a:r>
            <a:r>
              <a:rPr lang="en-US" sz="2400" dirty="0"/>
              <a:t> as the number of plugs, rails, rivets, and clips to produce.</a:t>
            </a:r>
          </a:p>
          <a:p>
            <a:pPr marL="365760" indent="-256032" algn="just">
              <a:buFont typeface="Wingdings 3"/>
              <a:buChar char=""/>
              <a:defRPr/>
            </a:pPr>
            <a:r>
              <a:rPr lang="en-US" sz="2400" dirty="0"/>
              <a:t>Objective:</a:t>
            </a:r>
          </a:p>
          <a:p>
            <a:pPr marL="621348" lvl="1" indent="-256032" algn="just">
              <a:buFont typeface="Wingdings 3"/>
              <a:buChar char=""/>
              <a:defRPr/>
            </a:pPr>
            <a:r>
              <a:rPr lang="en-US" sz="2000" dirty="0"/>
              <a:t>Maximize gross profit margin = 0.3</a:t>
            </a:r>
            <a:r>
              <a:rPr lang="en-US" sz="2000" i="1" dirty="0"/>
              <a:t> X</a:t>
            </a:r>
            <a:r>
              <a:rPr lang="en-US" sz="2000" baseline="-25000" dirty="0"/>
              <a:t>1 </a:t>
            </a:r>
            <a:r>
              <a:rPr lang="en-US" sz="2000" dirty="0"/>
              <a:t>+ 1.3</a:t>
            </a:r>
            <a:r>
              <a:rPr lang="en-US" sz="2000" i="1" dirty="0"/>
              <a:t> X</a:t>
            </a:r>
            <a:r>
              <a:rPr lang="en-US" sz="2000" baseline="-25000" dirty="0"/>
              <a:t>2 </a:t>
            </a:r>
            <a:r>
              <a:rPr lang="en-US" sz="2000" dirty="0"/>
              <a:t>+ 0.75</a:t>
            </a:r>
            <a:r>
              <a:rPr lang="en-US" sz="2000" i="1" dirty="0"/>
              <a:t>X</a:t>
            </a:r>
            <a:r>
              <a:rPr lang="en-US" sz="2000" baseline="-25000" dirty="0"/>
              <a:t>3 </a:t>
            </a:r>
            <a:r>
              <a:rPr lang="en-US" sz="2000" dirty="0"/>
              <a:t>+ 1.2</a:t>
            </a:r>
            <a:r>
              <a:rPr lang="en-US" sz="2000" i="1" dirty="0"/>
              <a:t>X</a:t>
            </a:r>
            <a:r>
              <a:rPr lang="en-US" sz="2000" baseline="-25000" dirty="0"/>
              <a:t>4</a:t>
            </a:r>
            <a:r>
              <a:rPr lang="en-US" sz="2000" dirty="0"/>
              <a:t> </a:t>
            </a:r>
          </a:p>
          <a:p>
            <a:pPr marL="365760" indent="-256032" algn="just">
              <a:buFont typeface="Wingdings 3"/>
              <a:buChar char=""/>
              <a:defRPr/>
            </a:pPr>
            <a:r>
              <a:rPr lang="en-US" sz="2400" dirty="0"/>
              <a:t>Constraints:</a:t>
            </a:r>
          </a:p>
          <a:p>
            <a:pPr marL="621348" lvl="1" indent="-256032" algn="just">
              <a:buFont typeface="Wingdings 3"/>
              <a:buChar char=""/>
              <a:defRPr/>
            </a:pPr>
            <a:r>
              <a:rPr lang="en-US" sz="2000" dirty="0"/>
              <a:t>1</a:t>
            </a:r>
            <a:r>
              <a:rPr lang="en-US" sz="2000" i="1" dirty="0"/>
              <a:t>X</a:t>
            </a:r>
            <a:r>
              <a:rPr lang="en-US" sz="2000" baseline="-25000" dirty="0"/>
              <a:t>1 </a:t>
            </a:r>
            <a:r>
              <a:rPr lang="en-US" sz="2000" dirty="0"/>
              <a:t>+ 2.5</a:t>
            </a:r>
            <a:r>
              <a:rPr lang="en-US" sz="2000" i="1" dirty="0"/>
              <a:t> X</a:t>
            </a:r>
            <a:r>
              <a:rPr lang="en-US" sz="2000" baseline="-25000" dirty="0"/>
              <a:t>2 </a:t>
            </a:r>
            <a:r>
              <a:rPr lang="en-US" sz="2000" dirty="0"/>
              <a:t>+ 1.5</a:t>
            </a:r>
            <a:r>
              <a:rPr lang="en-US" sz="2000" i="1" dirty="0"/>
              <a:t>X</a:t>
            </a:r>
            <a:r>
              <a:rPr lang="en-US" sz="2000" baseline="-25000" dirty="0"/>
              <a:t>3 </a:t>
            </a:r>
            <a:r>
              <a:rPr lang="en-US" sz="2000" dirty="0"/>
              <a:t>+ 2</a:t>
            </a:r>
            <a:r>
              <a:rPr lang="en-US" sz="2000" i="1" dirty="0"/>
              <a:t>X</a:t>
            </a:r>
            <a:r>
              <a:rPr lang="en-US" sz="2000" baseline="-25000" dirty="0"/>
              <a:t>4</a:t>
            </a:r>
            <a:r>
              <a:rPr lang="en-US" sz="2000" dirty="0"/>
              <a:t> ≤ 280,000            </a:t>
            </a:r>
          </a:p>
          <a:p>
            <a:pPr marL="621348" lvl="1" indent="-256032" algn="just">
              <a:buFont typeface="Wingdings 3"/>
              <a:buChar char=""/>
              <a:defRPr/>
            </a:pPr>
            <a:r>
              <a:rPr lang="en-US" sz="2000" i="1" dirty="0"/>
              <a:t>X</a:t>
            </a:r>
            <a:r>
              <a:rPr lang="en-US" sz="2000" baseline="-25000" dirty="0"/>
              <a:t>1</a:t>
            </a:r>
            <a:r>
              <a:rPr lang="en-US" sz="2000" dirty="0"/>
              <a:t>, </a:t>
            </a:r>
            <a:r>
              <a:rPr lang="en-US" sz="2000" i="1" dirty="0"/>
              <a:t>X</a:t>
            </a:r>
            <a:r>
              <a:rPr lang="en-US" sz="2000" baseline="-25000" dirty="0"/>
              <a:t>2</a:t>
            </a:r>
            <a:r>
              <a:rPr lang="en-US" sz="2000" dirty="0"/>
              <a:t>, </a:t>
            </a:r>
            <a:r>
              <a:rPr lang="en-US" sz="2000" i="1" dirty="0"/>
              <a:t>X</a:t>
            </a:r>
            <a:r>
              <a:rPr lang="en-US" sz="2000" baseline="-25000" dirty="0"/>
              <a:t>3</a:t>
            </a:r>
            <a:r>
              <a:rPr lang="en-US" sz="2000" dirty="0"/>
              <a:t>, </a:t>
            </a:r>
            <a:r>
              <a:rPr lang="en-US" sz="2000" i="1" dirty="0"/>
              <a:t>X</a:t>
            </a:r>
            <a:r>
              <a:rPr lang="en-US" sz="2000" baseline="-25000" dirty="0"/>
              <a:t>4</a:t>
            </a:r>
            <a:r>
              <a:rPr lang="en-US" sz="2000" dirty="0"/>
              <a:t> ≥ 0</a:t>
            </a:r>
          </a:p>
          <a:p>
            <a:pPr marL="109728" indent="0" algn="just">
              <a:spcBef>
                <a:spcPts val="0"/>
              </a:spcBef>
              <a:buNone/>
              <a:defRPr/>
            </a:pPr>
            <a:endParaRPr lang="en-US" sz="2400" dirty="0"/>
          </a:p>
          <a:p>
            <a:pPr marL="365760" indent="-256032" algn="just">
              <a:buFont typeface="Wingdings 3"/>
              <a:buChar char=""/>
              <a:defRPr/>
            </a:pPr>
            <a:endParaRPr lang="en-US" sz="2400" dirty="0"/>
          </a:p>
          <a:p>
            <a:pPr marL="365760" indent="-256032" algn="just">
              <a:buFont typeface="Wingdings 3"/>
              <a:buChar char=""/>
              <a:defRPr/>
            </a:pPr>
            <a:endParaRPr lang="en-US" sz="2400" dirty="0"/>
          </a:p>
          <a:p>
            <a:pPr marL="365760" indent="-256032" algn="just">
              <a:buFont typeface="Wingdings 3"/>
              <a:buChar char=""/>
              <a:defRPr/>
            </a:pPr>
            <a:endParaRPr lang="en-US" sz="2400" dirty="0"/>
          </a:p>
          <a:p>
            <a:pPr marL="365760" indent="-256032" algn="just">
              <a:buFont typeface="Wingdings 3"/>
              <a:buChar char=""/>
              <a:defRPr/>
            </a:pPr>
            <a:endParaRPr lang="en-US" sz="2400" dirty="0"/>
          </a:p>
        </p:txBody>
      </p:sp>
      <p:sp>
        <p:nvSpPr>
          <p:cNvPr id="5" name="Title 4"/>
          <p:cNvSpPr>
            <a:spLocks noGrp="1"/>
          </p:cNvSpPr>
          <p:nvPr>
            <p:ph type="title"/>
          </p:nvPr>
        </p:nvSpPr>
        <p:spPr>
          <a:xfrm>
            <a:off x="1981200" y="274638"/>
            <a:ext cx="8229600" cy="944562"/>
          </a:xfrm>
        </p:spPr>
        <p:txBody>
          <a:bodyPr/>
          <a:lstStyle/>
          <a:p>
            <a:pPr>
              <a:defRPr/>
            </a:pPr>
            <a:r>
              <a:rPr lang="en-US" sz="3200" dirty="0"/>
              <a:t>Example 13.11 Continued</a:t>
            </a:r>
          </a:p>
        </p:txBody>
      </p:sp>
      <p:pic>
        <p:nvPicPr>
          <p:cNvPr id="7" name="Picture 6"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3912" y="4431713"/>
            <a:ext cx="7504176" cy="920496"/>
          </a:xfrm>
          <a:prstGeom prst="rect">
            <a:avLst/>
          </a:prstGeom>
        </p:spPr>
      </p:pic>
      <p:sp>
        <p:nvSpPr>
          <p:cNvPr id="3" name="Slide Number Placeholder 2"/>
          <p:cNvSpPr>
            <a:spLocks noGrp="1"/>
          </p:cNvSpPr>
          <p:nvPr>
            <p:ph type="sldNum" sz="quarter" idx="12"/>
          </p:nvPr>
        </p:nvSpPr>
        <p:spPr/>
        <p:txBody>
          <a:bodyPr/>
          <a:lstStyle/>
          <a:p>
            <a:fld id="{3B60663A-D731-422C-B01D-A30E991BA9F9}" type="slidenum">
              <a:rPr lang="en-US" smtClean="0"/>
              <a:t>33</a:t>
            </a:fld>
            <a:endParaRPr lang="en-US"/>
          </a:p>
        </p:txBody>
      </p:sp>
    </p:spTree>
    <p:extLst>
      <p:ext uri="{BB962C8B-B14F-4D97-AF65-F5344CB8AC3E}">
        <p14:creationId xmlns:p14="http://schemas.microsoft.com/office/powerpoint/2010/main" val="109850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 calcmode="lin" valueType="num">
                                      <p:cBhvr additive="base">
                                        <p:cTn id="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anim calcmode="lin" valueType="num">
                                      <p:cBhvr additive="base">
                                        <p:cTn id="1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 calcmode="lin" valueType="num">
                                      <p:cBhvr additive="base">
                                        <p:cTn id="1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 calcmode="lin" valueType="num">
                                      <p:cBhvr additive="base">
                                        <p:cTn id="19"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Content Placeholder 1"/>
          <p:cNvSpPr>
            <a:spLocks noGrp="1"/>
          </p:cNvSpPr>
          <p:nvPr>
            <p:ph idx="1"/>
          </p:nvPr>
        </p:nvSpPr>
        <p:spPr/>
        <p:txBody>
          <a:bodyPr>
            <a:normAutofit fontScale="92500"/>
          </a:bodyPr>
          <a:lstStyle/>
          <a:p>
            <a:pPr algn="just"/>
            <a:r>
              <a:rPr lang="en-US" sz="2400" dirty="0"/>
              <a:t>The Sensitivity Report allows us to understand how </a:t>
            </a:r>
          </a:p>
          <a:p>
            <a:pPr lvl="1" algn="just"/>
            <a:r>
              <a:rPr lang="en-US" sz="2200" dirty="0"/>
              <a:t>the optimal objective value and optimal decision variables are affected by changes in the objective function coefficients, </a:t>
            </a:r>
          </a:p>
          <a:p>
            <a:pPr lvl="1" algn="just"/>
            <a:r>
              <a:rPr lang="en-US" sz="2200" dirty="0"/>
              <a:t>the impact of forced changes in certain decision variables, or</a:t>
            </a:r>
          </a:p>
          <a:p>
            <a:pPr lvl="1" algn="just"/>
            <a:r>
              <a:rPr lang="en-US" sz="2200" dirty="0"/>
              <a:t>the impact of changes in the constraint resource limitations or requirements.</a:t>
            </a:r>
          </a:p>
          <a:p>
            <a:pPr algn="just"/>
            <a:r>
              <a:rPr lang="en-US" sz="2400" dirty="0"/>
              <a:t>The Sensitivity Report information applies to changes in only one of the model parameters at a time; all others are assumed to remain at their original values.</a:t>
            </a:r>
          </a:p>
        </p:txBody>
      </p:sp>
      <p:sp>
        <p:nvSpPr>
          <p:cNvPr id="5" name="Title 4"/>
          <p:cNvSpPr>
            <a:spLocks noGrp="1"/>
          </p:cNvSpPr>
          <p:nvPr>
            <p:ph type="title"/>
          </p:nvPr>
        </p:nvSpPr>
        <p:spPr/>
        <p:txBody>
          <a:bodyPr/>
          <a:lstStyle/>
          <a:p>
            <a:pPr>
              <a:defRPr/>
            </a:pPr>
            <a:r>
              <a:rPr lang="en-US" sz="3200" i="1" dirty="0"/>
              <a:t>Solver</a:t>
            </a:r>
            <a:r>
              <a:rPr lang="en-US" sz="3200" dirty="0"/>
              <a:t> Sensitivity Report</a:t>
            </a:r>
          </a:p>
        </p:txBody>
      </p:sp>
      <p:sp>
        <p:nvSpPr>
          <p:cNvPr id="2" name="Slide Number Placeholder 1"/>
          <p:cNvSpPr>
            <a:spLocks noGrp="1"/>
          </p:cNvSpPr>
          <p:nvPr>
            <p:ph type="sldNum" sz="quarter" idx="12"/>
          </p:nvPr>
        </p:nvSpPr>
        <p:spPr/>
        <p:txBody>
          <a:bodyPr/>
          <a:lstStyle/>
          <a:p>
            <a:fld id="{3B60663A-D731-422C-B01D-A30E991BA9F9}" type="slidenum">
              <a:rPr lang="en-US" smtClean="0"/>
              <a:t>34</a:t>
            </a:fld>
            <a:endParaRPr lang="en-US"/>
          </a:p>
        </p:txBody>
      </p:sp>
    </p:spTree>
    <p:extLst>
      <p:ext uri="{BB962C8B-B14F-4D97-AF65-F5344CB8AC3E}">
        <p14:creationId xmlns:p14="http://schemas.microsoft.com/office/powerpoint/2010/main" val="149544223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Sensitivity Report for the SSC Problem</a:t>
            </a:r>
            <a:endParaRPr lang="en-US" dirty="0"/>
          </a:p>
        </p:txBody>
      </p:sp>
      <p:pic>
        <p:nvPicPr>
          <p:cNvPr id="6" name="Picture 5"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7528" y="1772816"/>
            <a:ext cx="8564880" cy="3255264"/>
          </a:xfrm>
          <a:prstGeom prst="rect">
            <a:avLst/>
          </a:prstGeom>
        </p:spPr>
      </p:pic>
      <p:sp>
        <p:nvSpPr>
          <p:cNvPr id="2" name="Slide Number Placeholder 1"/>
          <p:cNvSpPr>
            <a:spLocks noGrp="1"/>
          </p:cNvSpPr>
          <p:nvPr>
            <p:ph type="sldNum" sz="quarter" idx="12"/>
          </p:nvPr>
        </p:nvSpPr>
        <p:spPr/>
        <p:txBody>
          <a:bodyPr/>
          <a:lstStyle/>
          <a:p>
            <a:fld id="{3B60663A-D731-422C-B01D-A30E991BA9F9}" type="slidenum">
              <a:rPr lang="en-US" smtClean="0"/>
              <a:t>35</a:t>
            </a:fld>
            <a:endParaRPr lang="en-US"/>
          </a:p>
        </p:txBody>
      </p:sp>
    </p:spTree>
    <p:extLst>
      <p:ext uri="{BB962C8B-B14F-4D97-AF65-F5344CB8AC3E}">
        <p14:creationId xmlns:p14="http://schemas.microsoft.com/office/powerpoint/2010/main" val="16501168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Content Placeholder 1"/>
          <p:cNvSpPr>
            <a:spLocks noGrp="1"/>
          </p:cNvSpPr>
          <p:nvPr>
            <p:ph idx="1"/>
          </p:nvPr>
        </p:nvSpPr>
        <p:spPr>
          <a:xfrm>
            <a:off x="2199363" y="4371097"/>
            <a:ext cx="8229600" cy="2459360"/>
          </a:xfrm>
        </p:spPr>
        <p:txBody>
          <a:bodyPr>
            <a:normAutofit lnSpcReduction="10000"/>
          </a:bodyPr>
          <a:lstStyle/>
          <a:p>
            <a:pPr algn="just">
              <a:spcBef>
                <a:spcPts val="1200"/>
              </a:spcBef>
              <a:buNone/>
            </a:pPr>
            <a:r>
              <a:rPr lang="en-US" b="1" dirty="0"/>
              <a:t>Reduced Cost</a:t>
            </a:r>
            <a:r>
              <a:rPr lang="en-US" dirty="0"/>
              <a:t>: How much the objective function coefficient needs to be reduced for a nonnegative variable that is zero in the optimal solution to become positive. If a variable is positive in the optimal solution, its reduced cost is zero.</a:t>
            </a:r>
          </a:p>
          <a:p>
            <a:pPr marL="109537" indent="0" algn="just">
              <a:buNone/>
            </a:pPr>
            <a:r>
              <a:rPr lang="en-US" dirty="0"/>
              <a:t>If the objective coefficient of any one variable that has positive value in the current solution changes but stays within the range specified by the Allowable Increase and Allowable Decrease, the optimal decision variables will stay the same; however, </a:t>
            </a:r>
            <a:r>
              <a:rPr lang="en-US" i="1" dirty="0"/>
              <a:t>the objective function value will change</a:t>
            </a:r>
            <a:r>
              <a:rPr lang="en-US" dirty="0"/>
              <a:t>.</a:t>
            </a:r>
          </a:p>
        </p:txBody>
      </p:sp>
      <p:sp>
        <p:nvSpPr>
          <p:cNvPr id="5" name="Title 4"/>
          <p:cNvSpPr>
            <a:spLocks noGrp="1"/>
          </p:cNvSpPr>
          <p:nvPr>
            <p:ph type="title"/>
          </p:nvPr>
        </p:nvSpPr>
        <p:spPr/>
        <p:txBody>
          <a:bodyPr/>
          <a:lstStyle/>
          <a:p>
            <a:pPr>
              <a:defRPr/>
            </a:pPr>
            <a:r>
              <a:rPr lang="en-US" sz="3200" dirty="0"/>
              <a:t>Example 13.17: Interpreting Sensitivity Information for Decision Variables</a:t>
            </a:r>
          </a:p>
        </p:txBody>
      </p:sp>
      <p:pic>
        <p:nvPicPr>
          <p:cNvPr id="4" name="Picture 3"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9363" y="1905000"/>
            <a:ext cx="7876032" cy="2292096"/>
          </a:xfrm>
          <a:prstGeom prst="rect">
            <a:avLst/>
          </a:prstGeom>
        </p:spPr>
      </p:pic>
      <p:sp>
        <p:nvSpPr>
          <p:cNvPr id="2" name="Slide Number Placeholder 1"/>
          <p:cNvSpPr>
            <a:spLocks noGrp="1"/>
          </p:cNvSpPr>
          <p:nvPr>
            <p:ph type="sldNum" sz="quarter" idx="12"/>
          </p:nvPr>
        </p:nvSpPr>
        <p:spPr/>
        <p:txBody>
          <a:bodyPr/>
          <a:lstStyle/>
          <a:p>
            <a:fld id="{3B60663A-D731-422C-B01D-A30E991BA9F9}" type="slidenum">
              <a:rPr lang="en-US" smtClean="0"/>
              <a:t>36</a:t>
            </a:fld>
            <a:endParaRPr lang="en-US"/>
          </a:p>
        </p:txBody>
      </p:sp>
    </p:spTree>
    <p:extLst>
      <p:ext uri="{BB962C8B-B14F-4D97-AF65-F5344CB8AC3E}">
        <p14:creationId xmlns:p14="http://schemas.microsoft.com/office/powerpoint/2010/main" val="198768138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Content Placeholder 1"/>
          <p:cNvSpPr>
            <a:spLocks noGrp="1"/>
          </p:cNvSpPr>
          <p:nvPr>
            <p:ph idx="1"/>
          </p:nvPr>
        </p:nvSpPr>
        <p:spPr/>
        <p:txBody>
          <a:bodyPr/>
          <a:lstStyle/>
          <a:p>
            <a:r>
              <a:rPr lang="en-US" sz="2400" dirty="0"/>
              <a:t>Sensitivity report for the </a:t>
            </a:r>
            <a:r>
              <a:rPr lang="en-US" sz="2400" dirty="0" err="1"/>
              <a:t>Sklenka</a:t>
            </a:r>
            <a:r>
              <a:rPr lang="en-US" sz="2400" dirty="0"/>
              <a:t> Ski model after changing the profit on </a:t>
            </a:r>
            <a:r>
              <a:rPr lang="en-US" sz="2400" i="1" dirty="0" err="1"/>
              <a:t>Jordanelle</a:t>
            </a:r>
            <a:r>
              <a:rPr lang="en-US" sz="2400" dirty="0"/>
              <a:t> skis from $50 to $40</a:t>
            </a:r>
          </a:p>
          <a:p>
            <a:endParaRPr lang="en-US" dirty="0" smtClean="0"/>
          </a:p>
        </p:txBody>
      </p:sp>
      <p:sp>
        <p:nvSpPr>
          <p:cNvPr id="5" name="Title 4"/>
          <p:cNvSpPr>
            <a:spLocks noGrp="1"/>
          </p:cNvSpPr>
          <p:nvPr>
            <p:ph type="title"/>
          </p:nvPr>
        </p:nvSpPr>
        <p:spPr/>
        <p:txBody>
          <a:bodyPr/>
          <a:lstStyle/>
          <a:p>
            <a:pPr>
              <a:defRPr/>
            </a:pPr>
            <a:r>
              <a:rPr lang="en-US" sz="3200" dirty="0"/>
              <a:t>Example 13.18: Understanding Nonzero Reduced Costs</a:t>
            </a:r>
          </a:p>
        </p:txBody>
      </p:sp>
      <p:pic>
        <p:nvPicPr>
          <p:cNvPr id="3" name="Picture 2"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6151" y="3094218"/>
            <a:ext cx="7924800" cy="3462528"/>
          </a:xfrm>
          <a:prstGeom prst="rect">
            <a:avLst/>
          </a:prstGeom>
        </p:spPr>
      </p:pic>
      <p:sp>
        <p:nvSpPr>
          <p:cNvPr id="2" name="Slide Number Placeholder 1"/>
          <p:cNvSpPr>
            <a:spLocks noGrp="1"/>
          </p:cNvSpPr>
          <p:nvPr>
            <p:ph type="sldNum" sz="quarter" idx="12"/>
          </p:nvPr>
        </p:nvSpPr>
        <p:spPr/>
        <p:txBody>
          <a:bodyPr/>
          <a:lstStyle/>
          <a:p>
            <a:fld id="{3B60663A-D731-422C-B01D-A30E991BA9F9}" type="slidenum">
              <a:rPr lang="en-US" smtClean="0"/>
              <a:t>37</a:t>
            </a:fld>
            <a:endParaRPr lang="en-US"/>
          </a:p>
        </p:txBody>
      </p:sp>
    </p:spTree>
    <p:extLst>
      <p:ext uri="{BB962C8B-B14F-4D97-AF65-F5344CB8AC3E}">
        <p14:creationId xmlns:p14="http://schemas.microsoft.com/office/powerpoint/2010/main" val="36234126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91544" y="4149188"/>
            <a:ext cx="8229600" cy="2586807"/>
          </a:xfrm>
        </p:spPr>
        <p:txBody>
          <a:bodyPr>
            <a:normAutofit/>
          </a:bodyPr>
          <a:lstStyle/>
          <a:p>
            <a:pPr marL="365760" indent="-256032" algn="just">
              <a:spcBef>
                <a:spcPts val="1800"/>
              </a:spcBef>
              <a:buNone/>
              <a:defRPr/>
            </a:pPr>
            <a:r>
              <a:rPr lang="en-US" sz="2000" b="1" dirty="0"/>
              <a:t>Shadow Price </a:t>
            </a:r>
            <a:r>
              <a:rPr lang="en-US" sz="2000" dirty="0"/>
              <a:t>- how much the objective function will change as the right hand side of a constraint is increased by 1.</a:t>
            </a:r>
          </a:p>
          <a:p>
            <a:pPr marL="109537" indent="0" algn="just">
              <a:buNone/>
            </a:pPr>
            <a:r>
              <a:rPr lang="en-US" sz="2000" dirty="0"/>
              <a:t>Whenever a constraint has positive slack, the shadow price is zero. When a constraint involves a limited resource, the shadow price represents the economic value of having an additional unit of that resource.</a:t>
            </a:r>
          </a:p>
          <a:p>
            <a:pPr marL="365760" indent="-256032" algn="just">
              <a:buFont typeface="Wingdings 3"/>
              <a:buChar char=""/>
              <a:defRPr/>
            </a:pPr>
            <a:endParaRPr lang="en-US" sz="2400" dirty="0"/>
          </a:p>
        </p:txBody>
      </p:sp>
      <p:sp>
        <p:nvSpPr>
          <p:cNvPr id="5" name="Title 4"/>
          <p:cNvSpPr>
            <a:spLocks noGrp="1"/>
          </p:cNvSpPr>
          <p:nvPr>
            <p:ph type="title"/>
          </p:nvPr>
        </p:nvSpPr>
        <p:spPr>
          <a:xfrm>
            <a:off x="2135725" y="329899"/>
            <a:ext cx="8911687" cy="1280890"/>
          </a:xfrm>
        </p:spPr>
        <p:txBody>
          <a:bodyPr/>
          <a:lstStyle/>
          <a:p>
            <a:pPr>
              <a:defRPr/>
            </a:pPr>
            <a:r>
              <a:rPr lang="en-US" sz="3200" dirty="0"/>
              <a:t>Example 13.19: Interpreting Sensitivity Information for Constraints</a:t>
            </a:r>
          </a:p>
        </p:txBody>
      </p:sp>
      <p:pic>
        <p:nvPicPr>
          <p:cNvPr id="4" name="Picture 3"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3632" y="1607156"/>
            <a:ext cx="8345424" cy="2542032"/>
          </a:xfrm>
          <a:prstGeom prst="rect">
            <a:avLst/>
          </a:prstGeom>
        </p:spPr>
      </p:pic>
      <p:sp>
        <p:nvSpPr>
          <p:cNvPr id="3" name="Slide Number Placeholder 2"/>
          <p:cNvSpPr>
            <a:spLocks noGrp="1"/>
          </p:cNvSpPr>
          <p:nvPr>
            <p:ph type="sldNum" sz="quarter" idx="12"/>
          </p:nvPr>
        </p:nvSpPr>
        <p:spPr/>
        <p:txBody>
          <a:bodyPr/>
          <a:lstStyle/>
          <a:p>
            <a:fld id="{3B60663A-D731-422C-B01D-A30E991BA9F9}" type="slidenum">
              <a:rPr lang="en-US" smtClean="0"/>
              <a:t>38</a:t>
            </a:fld>
            <a:endParaRPr lang="en-US"/>
          </a:p>
        </p:txBody>
      </p:sp>
    </p:spTree>
    <p:extLst>
      <p:ext uri="{BB962C8B-B14F-4D97-AF65-F5344CB8AC3E}">
        <p14:creationId xmlns:p14="http://schemas.microsoft.com/office/powerpoint/2010/main" val="289968897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pPr algn="just"/>
            <a:r>
              <a:rPr lang="en-US" sz="2400" dirty="0"/>
              <a:t>If a change in an objective function coefficient remains within the Allowable Increase and Allowable Decrease ranges in the </a:t>
            </a:r>
            <a:r>
              <a:rPr lang="en-US" sz="2400" i="1" dirty="0"/>
              <a:t>Decision Variable Cells </a:t>
            </a:r>
            <a:r>
              <a:rPr lang="en-US" sz="2400" dirty="0"/>
              <a:t>section of the report, then the optimal values of the decision variables will not change. However, you must recalculate the value of the objective function using the new value of the coefficient.</a:t>
            </a:r>
          </a:p>
          <a:p>
            <a:pPr algn="just"/>
            <a:r>
              <a:rPr lang="en-US" sz="2400" dirty="0"/>
              <a:t>If a change in an objective function coefficient exceeds the Allowable Increase or Allowable Decrease limits in the </a:t>
            </a:r>
            <a:r>
              <a:rPr lang="en-US" sz="2400" i="1" dirty="0"/>
              <a:t>Decision Variable Cells </a:t>
            </a:r>
            <a:r>
              <a:rPr lang="en-US" sz="2400" dirty="0"/>
              <a:t>section of the report, then you must re-solve the model to find the new optimal values.</a:t>
            </a:r>
          </a:p>
        </p:txBody>
      </p:sp>
      <p:sp>
        <p:nvSpPr>
          <p:cNvPr id="3" name="Title 2"/>
          <p:cNvSpPr>
            <a:spLocks noGrp="1"/>
          </p:cNvSpPr>
          <p:nvPr>
            <p:ph type="title"/>
          </p:nvPr>
        </p:nvSpPr>
        <p:spPr/>
        <p:txBody>
          <a:bodyPr/>
          <a:lstStyle/>
          <a:p>
            <a:r>
              <a:rPr lang="en-US" dirty="0" smtClean="0"/>
              <a:t>Using the Sensitivity Report</a:t>
            </a:r>
            <a:endParaRPr lang="en-US" dirty="0"/>
          </a:p>
        </p:txBody>
      </p:sp>
      <p:sp>
        <p:nvSpPr>
          <p:cNvPr id="4" name="Slide Number Placeholder 3"/>
          <p:cNvSpPr>
            <a:spLocks noGrp="1"/>
          </p:cNvSpPr>
          <p:nvPr>
            <p:ph type="sldNum" sz="quarter" idx="12"/>
          </p:nvPr>
        </p:nvSpPr>
        <p:spPr/>
        <p:txBody>
          <a:bodyPr/>
          <a:lstStyle/>
          <a:p>
            <a:fld id="{3B60663A-D731-422C-B01D-A30E991BA9F9}" type="slidenum">
              <a:rPr lang="en-US" smtClean="0"/>
              <a:t>39</a:t>
            </a:fld>
            <a:endParaRPr lang="en-US"/>
          </a:p>
        </p:txBody>
      </p:sp>
    </p:spTree>
    <p:extLst>
      <p:ext uri="{BB962C8B-B14F-4D97-AF65-F5344CB8AC3E}">
        <p14:creationId xmlns:p14="http://schemas.microsoft.com/office/powerpoint/2010/main" val="22559362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Characteristics of Linear Optimization Models</a:t>
            </a:r>
          </a:p>
        </p:txBody>
      </p:sp>
      <p:sp>
        <p:nvSpPr>
          <p:cNvPr id="3" name="Content Placeholder 2"/>
          <p:cNvSpPr>
            <a:spLocks noGrp="1"/>
          </p:cNvSpPr>
          <p:nvPr>
            <p:ph idx="1"/>
          </p:nvPr>
        </p:nvSpPr>
        <p:spPr/>
        <p:txBody>
          <a:bodyPr/>
          <a:lstStyle/>
          <a:p>
            <a:pPr algn="just"/>
            <a:r>
              <a:rPr lang="en-US" dirty="0"/>
              <a:t>A </a:t>
            </a:r>
            <a:r>
              <a:rPr lang="en-US" b="1" dirty="0"/>
              <a:t>linear optimization model </a:t>
            </a:r>
            <a:r>
              <a:rPr lang="en-US" dirty="0"/>
              <a:t>(often called a </a:t>
            </a:r>
            <a:r>
              <a:rPr lang="en-US" b="1" dirty="0"/>
              <a:t>linear program</a:t>
            </a:r>
            <a:r>
              <a:rPr lang="en-US" dirty="0"/>
              <a:t>, or </a:t>
            </a:r>
            <a:r>
              <a:rPr lang="en-US" b="1" dirty="0"/>
              <a:t>LP</a:t>
            </a:r>
            <a:r>
              <a:rPr lang="en-US" dirty="0"/>
              <a:t>) has two basic properties.</a:t>
            </a:r>
          </a:p>
          <a:p>
            <a:pPr marL="623887" indent="-514350" algn="just">
              <a:buFont typeface="+mj-lt"/>
              <a:buAutoNum type="arabicPeriod"/>
            </a:pPr>
            <a:r>
              <a:rPr lang="en-US" dirty="0"/>
              <a:t>The objective function and all constraints are </a:t>
            </a:r>
            <a:r>
              <a:rPr lang="en-US" i="1" dirty="0"/>
              <a:t>linear functions </a:t>
            </a:r>
            <a:r>
              <a:rPr lang="en-US" dirty="0"/>
              <a:t>of the decision variables. </a:t>
            </a:r>
          </a:p>
          <a:p>
            <a:pPr marL="708025" lvl="1" indent="-342900" algn="just"/>
            <a:r>
              <a:rPr lang="en-US" dirty="0"/>
              <a:t>This means that each function is simply a sum of terms, each of which is some constant multiplied by a decision variable.</a:t>
            </a:r>
          </a:p>
          <a:p>
            <a:pPr marL="623887" indent="-514350" algn="just">
              <a:buFont typeface="+mj-lt"/>
              <a:buAutoNum type="arabicPeriod"/>
            </a:pPr>
            <a:r>
              <a:rPr lang="en-US" dirty="0"/>
              <a:t>All variables are continuous</a:t>
            </a:r>
          </a:p>
          <a:p>
            <a:pPr lvl="1" algn="just"/>
            <a:r>
              <a:rPr lang="en-US" dirty="0"/>
              <a:t>This means that they may assume any real value (typically, nonnegative).</a:t>
            </a:r>
          </a:p>
          <a:p>
            <a:endParaRPr lang="en-US" b="1" dirty="0" smtClean="0"/>
          </a:p>
          <a:p>
            <a:pPr marL="0" indent="0">
              <a:buNone/>
            </a:pPr>
            <a:endParaRPr lang="en-US" dirty="0"/>
          </a:p>
        </p:txBody>
      </p:sp>
      <p:sp>
        <p:nvSpPr>
          <p:cNvPr id="4" name="Slide Number Placeholder 3"/>
          <p:cNvSpPr>
            <a:spLocks noGrp="1"/>
          </p:cNvSpPr>
          <p:nvPr>
            <p:ph type="sldNum" sz="quarter" idx="12"/>
          </p:nvPr>
        </p:nvSpPr>
        <p:spPr/>
        <p:txBody>
          <a:bodyPr/>
          <a:lstStyle/>
          <a:p>
            <a:fld id="{3B60663A-D731-422C-B01D-A30E991BA9F9}" type="slidenum">
              <a:rPr lang="en-US" smtClean="0"/>
              <a:t>4</a:t>
            </a:fld>
            <a:endParaRPr lang="en-US"/>
          </a:p>
        </p:txBody>
      </p:sp>
    </p:spTree>
    <p:extLst>
      <p:ext uri="{BB962C8B-B14F-4D97-AF65-F5344CB8AC3E}">
        <p14:creationId xmlns:p14="http://schemas.microsoft.com/office/powerpoint/2010/main" val="22508541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40077" y="2008909"/>
            <a:ext cx="8915400" cy="3777622"/>
          </a:xfrm>
        </p:spPr>
        <p:txBody>
          <a:bodyPr>
            <a:normAutofit fontScale="92500" lnSpcReduction="10000"/>
          </a:bodyPr>
          <a:lstStyle/>
          <a:p>
            <a:pPr algn="just"/>
            <a:r>
              <a:rPr lang="en-US" sz="2200" dirty="0"/>
              <a:t>If a change in the right-hand side of a constraint remains within the Allowable Increase and Allowable Decrease ranges in the </a:t>
            </a:r>
            <a:r>
              <a:rPr lang="en-US" sz="2200" i="1" dirty="0"/>
              <a:t>Constraints</a:t>
            </a:r>
            <a:r>
              <a:rPr lang="en-US" sz="2200" dirty="0"/>
              <a:t> section of the report, then the shadow price allows you to predict how the objective function value will change. Multiply the change in the right-hand side (positive if an increase, negative if a decrease) by the value of the shadow price. However, you must re-solve the model to find the new values of the decision variables.</a:t>
            </a:r>
          </a:p>
          <a:p>
            <a:pPr algn="just"/>
            <a:r>
              <a:rPr lang="en-US" sz="2200" dirty="0"/>
              <a:t>If a change in the right-hand side of a constraint exceeds the Allowable Increase or Allowable Decrease limits in the </a:t>
            </a:r>
            <a:r>
              <a:rPr lang="en-US" sz="2200" i="1" dirty="0"/>
              <a:t>Constraints</a:t>
            </a:r>
            <a:r>
              <a:rPr lang="en-US" sz="2200" dirty="0"/>
              <a:t> section of the report, then you cannot predict how the objective function value will change using the shadow price. You must re-solve the problem to find the new solution.</a:t>
            </a:r>
          </a:p>
        </p:txBody>
      </p:sp>
      <p:sp>
        <p:nvSpPr>
          <p:cNvPr id="3" name="Title 2"/>
          <p:cNvSpPr>
            <a:spLocks noGrp="1"/>
          </p:cNvSpPr>
          <p:nvPr>
            <p:ph type="title"/>
          </p:nvPr>
        </p:nvSpPr>
        <p:spPr/>
        <p:txBody>
          <a:bodyPr>
            <a:normAutofit/>
          </a:bodyPr>
          <a:lstStyle/>
          <a:p>
            <a:r>
              <a:rPr lang="en-US" dirty="0" smtClean="0"/>
              <a:t>Using the Sensitivity Report (Continued) </a:t>
            </a:r>
            <a:endParaRPr lang="en-US" dirty="0"/>
          </a:p>
        </p:txBody>
      </p:sp>
      <p:sp>
        <p:nvSpPr>
          <p:cNvPr id="4" name="Slide Number Placeholder 3"/>
          <p:cNvSpPr>
            <a:spLocks noGrp="1"/>
          </p:cNvSpPr>
          <p:nvPr>
            <p:ph type="sldNum" sz="quarter" idx="12"/>
          </p:nvPr>
        </p:nvSpPr>
        <p:spPr/>
        <p:txBody>
          <a:bodyPr/>
          <a:lstStyle/>
          <a:p>
            <a:fld id="{3B60663A-D731-422C-B01D-A30E991BA9F9}" type="slidenum">
              <a:rPr lang="en-US" smtClean="0"/>
              <a:t>40</a:t>
            </a:fld>
            <a:endParaRPr lang="en-US"/>
          </a:p>
        </p:txBody>
      </p:sp>
    </p:spTree>
    <p:extLst>
      <p:ext uri="{BB962C8B-B14F-4D97-AF65-F5344CB8AC3E}">
        <p14:creationId xmlns:p14="http://schemas.microsoft.com/office/powerpoint/2010/main" val="10914268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pPr algn="just"/>
            <a:r>
              <a:rPr lang="en-US" sz="2000" dirty="0"/>
              <a:t>Suppose that the unit profit on </a:t>
            </a:r>
            <a:r>
              <a:rPr lang="en-US" sz="2000" dirty="0" err="1"/>
              <a:t>Jordanelle</a:t>
            </a:r>
            <a:r>
              <a:rPr lang="en-US" sz="2000" dirty="0"/>
              <a:t> skis is increased by $10. How will the optimal solution change? What is the best product mix?</a:t>
            </a:r>
          </a:p>
          <a:p>
            <a:pPr algn="just"/>
            <a:endParaRPr lang="en-US" sz="2000" dirty="0"/>
          </a:p>
          <a:p>
            <a:pPr algn="just"/>
            <a:endParaRPr lang="en-US" sz="2000" dirty="0"/>
          </a:p>
          <a:p>
            <a:pPr algn="just"/>
            <a:endParaRPr lang="en-US" sz="2000" dirty="0"/>
          </a:p>
          <a:p>
            <a:pPr algn="just"/>
            <a:endParaRPr lang="en-US" sz="2000" dirty="0"/>
          </a:p>
          <a:p>
            <a:pPr lvl="1" algn="just"/>
            <a:r>
              <a:rPr lang="en-US" sz="1800" dirty="0"/>
              <a:t>Is the increase in the objective function coefficient is within the range of the Allowable Increase and Allowable Decrease in the Decision Variable Cells portion of the report?</a:t>
            </a:r>
          </a:p>
          <a:p>
            <a:pPr lvl="1" algn="just"/>
            <a:r>
              <a:rPr lang="en-US" sz="1800" dirty="0"/>
              <a:t>Because $10 is less than the Allowable Increase of infinity, we can safely conclude that the optimal quantities of the decision variables will not change. </a:t>
            </a:r>
          </a:p>
          <a:p>
            <a:pPr lvl="1" algn="just"/>
            <a:r>
              <a:rPr lang="en-US" sz="1800" dirty="0"/>
              <a:t>However, because the objective function changed, we need to compute the new value of the total profit: 5.25($60) + 10.5($65) = $997.50.</a:t>
            </a:r>
            <a:endParaRPr lang="en-US" sz="8000" dirty="0"/>
          </a:p>
        </p:txBody>
      </p:sp>
      <p:sp>
        <p:nvSpPr>
          <p:cNvPr id="3" name="Title 2"/>
          <p:cNvSpPr>
            <a:spLocks noGrp="1"/>
          </p:cNvSpPr>
          <p:nvPr>
            <p:ph type="title"/>
          </p:nvPr>
        </p:nvSpPr>
        <p:spPr/>
        <p:txBody>
          <a:bodyPr>
            <a:normAutofit/>
          </a:bodyPr>
          <a:lstStyle/>
          <a:p>
            <a:r>
              <a:rPr lang="en-US" dirty="0" smtClean="0"/>
              <a:t>Example 13.20: Using Sensitivity Information to Evaluate Scenarios</a:t>
            </a:r>
            <a:endParaRPr lang="en-US" dirty="0"/>
          </a:p>
        </p:txBody>
      </p:sp>
      <p:pic>
        <p:nvPicPr>
          <p:cNvPr id="6" name="Picture 5"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3789" y="2858763"/>
            <a:ext cx="8644128" cy="1078992"/>
          </a:xfrm>
          <a:prstGeom prst="rect">
            <a:avLst/>
          </a:prstGeom>
        </p:spPr>
      </p:pic>
      <p:sp>
        <p:nvSpPr>
          <p:cNvPr id="4" name="Slide Number Placeholder 3"/>
          <p:cNvSpPr>
            <a:spLocks noGrp="1"/>
          </p:cNvSpPr>
          <p:nvPr>
            <p:ph type="sldNum" sz="quarter" idx="12"/>
          </p:nvPr>
        </p:nvSpPr>
        <p:spPr/>
        <p:txBody>
          <a:bodyPr/>
          <a:lstStyle/>
          <a:p>
            <a:fld id="{3B60663A-D731-422C-B01D-A30E991BA9F9}" type="slidenum">
              <a:rPr lang="en-US" smtClean="0"/>
              <a:t>41</a:t>
            </a:fld>
            <a:endParaRPr lang="en-US"/>
          </a:p>
        </p:txBody>
      </p:sp>
    </p:spTree>
    <p:extLst>
      <p:ext uri="{BB962C8B-B14F-4D97-AF65-F5344CB8AC3E}">
        <p14:creationId xmlns:p14="http://schemas.microsoft.com/office/powerpoint/2010/main" val="411963185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pPr algn="just"/>
            <a:r>
              <a:rPr lang="en-US" sz="2400" dirty="0"/>
              <a:t>Suppose that the unit profit on </a:t>
            </a:r>
            <a:r>
              <a:rPr lang="en-US" sz="2400" dirty="0" err="1"/>
              <a:t>Jordanelle</a:t>
            </a:r>
            <a:r>
              <a:rPr lang="en-US" sz="2400" dirty="0"/>
              <a:t> skis is decreased by $10 because of higher material costs. How will the optimal solution change? What is the best product mix?</a:t>
            </a:r>
          </a:p>
          <a:p>
            <a:pPr algn="just"/>
            <a:endParaRPr lang="en-US" sz="2400" dirty="0"/>
          </a:p>
          <a:p>
            <a:pPr algn="just"/>
            <a:endParaRPr lang="en-US" sz="2400" dirty="0"/>
          </a:p>
          <a:p>
            <a:pPr marL="109537" indent="0" algn="just">
              <a:buNone/>
            </a:pPr>
            <a:endParaRPr lang="en-US" sz="2400" dirty="0"/>
          </a:p>
          <a:p>
            <a:pPr lvl="1" algn="just"/>
            <a:r>
              <a:rPr lang="en-US" sz="2000" dirty="0"/>
              <a:t>The change in the unit profit exceeds the Allowable Decrease ($6.67). We can conclude that the optimal values of the decision variables will change, although we must re-solve the problem to determine what the new values would be.</a:t>
            </a:r>
          </a:p>
        </p:txBody>
      </p:sp>
      <p:sp>
        <p:nvSpPr>
          <p:cNvPr id="3" name="Title 2"/>
          <p:cNvSpPr>
            <a:spLocks noGrp="1"/>
          </p:cNvSpPr>
          <p:nvPr>
            <p:ph type="title"/>
          </p:nvPr>
        </p:nvSpPr>
        <p:spPr/>
        <p:txBody>
          <a:bodyPr/>
          <a:lstStyle/>
          <a:p>
            <a:r>
              <a:rPr lang="en-US" dirty="0" smtClean="0"/>
              <a:t>Example 13.20 Continued</a:t>
            </a:r>
            <a:endParaRPr lang="en-US" dirty="0"/>
          </a:p>
        </p:txBody>
      </p:sp>
      <p:pic>
        <p:nvPicPr>
          <p:cNvPr id="7" name="Picture 6"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8102" y="3384844"/>
            <a:ext cx="8607552" cy="1072896"/>
          </a:xfrm>
          <a:prstGeom prst="rect">
            <a:avLst/>
          </a:prstGeom>
        </p:spPr>
      </p:pic>
      <p:sp>
        <p:nvSpPr>
          <p:cNvPr id="4" name="Slide Number Placeholder 3"/>
          <p:cNvSpPr>
            <a:spLocks noGrp="1"/>
          </p:cNvSpPr>
          <p:nvPr>
            <p:ph type="sldNum" sz="quarter" idx="12"/>
          </p:nvPr>
        </p:nvSpPr>
        <p:spPr/>
        <p:txBody>
          <a:bodyPr/>
          <a:lstStyle/>
          <a:p>
            <a:fld id="{3B60663A-D731-422C-B01D-A30E991BA9F9}" type="slidenum">
              <a:rPr lang="en-US" smtClean="0"/>
              <a:t>42</a:t>
            </a:fld>
            <a:endParaRPr lang="en-US"/>
          </a:p>
        </p:txBody>
      </p:sp>
    </p:spTree>
    <p:extLst>
      <p:ext uri="{BB962C8B-B14F-4D97-AF65-F5344CB8AC3E}">
        <p14:creationId xmlns:p14="http://schemas.microsoft.com/office/powerpoint/2010/main" val="29601882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algn="just"/>
            <a:r>
              <a:rPr lang="en-US" sz="2400" dirty="0"/>
              <a:t>Suppose that 10 additional finishing hours become available through overtime. How will manufacturing plans be affected?</a:t>
            </a:r>
          </a:p>
          <a:p>
            <a:pPr algn="just"/>
            <a:endParaRPr lang="en-US" sz="2400" dirty="0"/>
          </a:p>
          <a:p>
            <a:pPr algn="just"/>
            <a:endParaRPr lang="en-US" sz="2400" dirty="0"/>
          </a:p>
          <a:p>
            <a:pPr marL="109537" indent="0" algn="just">
              <a:buNone/>
            </a:pPr>
            <a:endParaRPr lang="en-US" sz="2400" dirty="0"/>
          </a:p>
          <a:p>
            <a:pPr lvl="1" algn="just"/>
            <a:r>
              <a:rPr lang="en-US" sz="2000" dirty="0"/>
              <a:t>Check if the change in the right-hand-side value is within the range of the Allowable Increase and Allowable Decrease in the </a:t>
            </a:r>
            <a:r>
              <a:rPr lang="en-US" sz="2000" i="1" dirty="0"/>
              <a:t>Constraints</a:t>
            </a:r>
            <a:r>
              <a:rPr lang="en-US" sz="2000" dirty="0"/>
              <a:t> section of the report.</a:t>
            </a:r>
            <a:endParaRPr lang="en-US" sz="5600" dirty="0"/>
          </a:p>
          <a:p>
            <a:pPr lvl="1" algn="just"/>
            <a:r>
              <a:rPr lang="en-US" sz="2000" dirty="0"/>
              <a:t>Ten additional finishing hours exceeds the Allowable Increase. Therefore, we must re-solve the problem to determine the new solution.</a:t>
            </a:r>
          </a:p>
        </p:txBody>
      </p:sp>
      <p:sp>
        <p:nvSpPr>
          <p:cNvPr id="3" name="Title 2"/>
          <p:cNvSpPr>
            <a:spLocks noGrp="1"/>
          </p:cNvSpPr>
          <p:nvPr>
            <p:ph type="title"/>
          </p:nvPr>
        </p:nvSpPr>
        <p:spPr/>
        <p:txBody>
          <a:bodyPr/>
          <a:lstStyle/>
          <a:p>
            <a:r>
              <a:rPr lang="en-US" dirty="0" smtClean="0"/>
              <a:t>Example 13.20 Continued</a:t>
            </a:r>
            <a:endParaRPr lang="en-US" dirty="0"/>
          </a:p>
        </p:txBody>
      </p:sp>
      <p:pic>
        <p:nvPicPr>
          <p:cNvPr id="6" name="Picture 5"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3240" y="2744977"/>
            <a:ext cx="8467344" cy="1213104"/>
          </a:xfrm>
          <a:prstGeom prst="rect">
            <a:avLst/>
          </a:prstGeom>
        </p:spPr>
      </p:pic>
      <p:sp>
        <p:nvSpPr>
          <p:cNvPr id="4" name="Slide Number Placeholder 3"/>
          <p:cNvSpPr>
            <a:spLocks noGrp="1"/>
          </p:cNvSpPr>
          <p:nvPr>
            <p:ph type="sldNum" sz="quarter" idx="12"/>
          </p:nvPr>
        </p:nvSpPr>
        <p:spPr/>
        <p:txBody>
          <a:bodyPr/>
          <a:lstStyle/>
          <a:p>
            <a:fld id="{3B60663A-D731-422C-B01D-A30E991BA9F9}" type="slidenum">
              <a:rPr lang="en-US" smtClean="0"/>
              <a:t>43</a:t>
            </a:fld>
            <a:endParaRPr lang="en-US"/>
          </a:p>
        </p:txBody>
      </p:sp>
    </p:spTree>
    <p:extLst>
      <p:ext uri="{BB962C8B-B14F-4D97-AF65-F5344CB8AC3E}">
        <p14:creationId xmlns:p14="http://schemas.microsoft.com/office/powerpoint/2010/main" val="23155674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1640026"/>
            <a:ext cx="8229600" cy="4666332"/>
          </a:xfrm>
        </p:spPr>
        <p:txBody>
          <a:bodyPr>
            <a:normAutofit fontScale="92500" lnSpcReduction="10000"/>
          </a:bodyPr>
          <a:lstStyle/>
          <a:p>
            <a:pPr algn="just"/>
            <a:r>
              <a:rPr lang="en-US" sz="2400" dirty="0"/>
              <a:t>What if the number of finishing hours available is decreased by 2 hours because of planned equipment maintenance? How will manufacturing plans be affected?</a:t>
            </a:r>
          </a:p>
          <a:p>
            <a:pPr algn="just"/>
            <a:endParaRPr lang="en-US" sz="2400" dirty="0"/>
          </a:p>
          <a:p>
            <a:pPr algn="just"/>
            <a:endParaRPr lang="en-US" sz="2400" dirty="0"/>
          </a:p>
          <a:p>
            <a:pPr marL="109537" indent="0" algn="just">
              <a:buNone/>
            </a:pPr>
            <a:endParaRPr lang="en-US" sz="2400" dirty="0"/>
          </a:p>
          <a:p>
            <a:pPr lvl="1" algn="just"/>
            <a:r>
              <a:rPr lang="en-US" sz="2000" dirty="0"/>
              <a:t>A decrease of 2 hours in finishing capacity is within the Allowable Decrease. Total profit will decrease by the value of the shadow price for each hour that finishing capacity is decreased. Therefore, we can predict that the total profit will decrease by 2 ×$45 = $90 to $855. However, we must re-solve the model in order to determine the new values of the decision variables.</a:t>
            </a:r>
          </a:p>
          <a:p>
            <a:pPr algn="just"/>
            <a:endParaRPr lang="en-US" sz="6600" dirty="0"/>
          </a:p>
        </p:txBody>
      </p:sp>
      <p:sp>
        <p:nvSpPr>
          <p:cNvPr id="3" name="Title 2"/>
          <p:cNvSpPr>
            <a:spLocks noGrp="1"/>
          </p:cNvSpPr>
          <p:nvPr>
            <p:ph type="title"/>
          </p:nvPr>
        </p:nvSpPr>
        <p:spPr/>
        <p:txBody>
          <a:bodyPr/>
          <a:lstStyle/>
          <a:p>
            <a:r>
              <a:rPr lang="en-US" dirty="0" smtClean="0"/>
              <a:t>Example 13.20 Continued</a:t>
            </a:r>
            <a:endParaRPr lang="en-US" dirty="0"/>
          </a:p>
        </p:txBody>
      </p:sp>
      <p:pic>
        <p:nvPicPr>
          <p:cNvPr id="6" name="Picture 5"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3004043"/>
            <a:ext cx="8461248" cy="1213104"/>
          </a:xfrm>
          <a:prstGeom prst="rect">
            <a:avLst/>
          </a:prstGeom>
        </p:spPr>
      </p:pic>
      <p:sp>
        <p:nvSpPr>
          <p:cNvPr id="4" name="Slide Number Placeholder 3"/>
          <p:cNvSpPr>
            <a:spLocks noGrp="1"/>
          </p:cNvSpPr>
          <p:nvPr>
            <p:ph type="sldNum" sz="quarter" idx="12"/>
          </p:nvPr>
        </p:nvSpPr>
        <p:spPr/>
        <p:txBody>
          <a:bodyPr/>
          <a:lstStyle/>
          <a:p>
            <a:fld id="{3B60663A-D731-422C-B01D-A30E991BA9F9}" type="slidenum">
              <a:rPr lang="en-US" smtClean="0"/>
              <a:t>44</a:t>
            </a:fld>
            <a:endParaRPr lang="en-US"/>
          </a:p>
        </p:txBody>
      </p:sp>
    </p:spTree>
    <p:extLst>
      <p:ext uri="{BB962C8B-B14F-4D97-AF65-F5344CB8AC3E}">
        <p14:creationId xmlns:p14="http://schemas.microsoft.com/office/powerpoint/2010/main" val="31040840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346075" indent="-236538" algn="just">
              <a:defRPr/>
            </a:pPr>
            <a:r>
              <a:rPr lang="en-US" i="1" dirty="0" smtClean="0">
                <a:ea typeface="+mn-ea"/>
                <a:cs typeface="+mn-cs"/>
              </a:rPr>
              <a:t>Solver</a:t>
            </a:r>
            <a:r>
              <a:rPr lang="en-US" dirty="0" smtClean="0">
                <a:ea typeface="+mn-ea"/>
                <a:cs typeface="+mn-cs"/>
              </a:rPr>
              <a:t> can be used to perform sensitivity analysis by either:</a:t>
            </a:r>
          </a:p>
          <a:p>
            <a:pPr marL="621348" lvl="1" indent="-256032" algn="just">
              <a:buFont typeface="Wingdings 3"/>
              <a:buChar char=""/>
              <a:defRPr/>
            </a:pPr>
            <a:r>
              <a:rPr lang="en-US" dirty="0" smtClean="0">
                <a:ea typeface="+mn-ea"/>
                <a:cs typeface="+mn-cs"/>
              </a:rPr>
              <a:t>Examining the sensitivity reports or</a:t>
            </a:r>
          </a:p>
          <a:p>
            <a:pPr marL="621348" lvl="1" indent="-256032" algn="just">
              <a:buFont typeface="Wingdings 3"/>
              <a:buChar char=""/>
              <a:defRPr/>
            </a:pPr>
            <a:r>
              <a:rPr lang="en-US" dirty="0" smtClean="0">
                <a:ea typeface="+mn-ea"/>
                <a:cs typeface="+mn-cs"/>
              </a:rPr>
              <a:t>Changing data in the model and re-solving it</a:t>
            </a:r>
          </a:p>
          <a:p>
            <a:pPr marL="346075" indent="-236538" algn="just">
              <a:spcBef>
                <a:spcPts val="1800"/>
              </a:spcBef>
              <a:defRPr/>
            </a:pPr>
            <a:r>
              <a:rPr lang="en-US" i="1" dirty="0" smtClean="0">
                <a:ea typeface="+mn-ea"/>
                <a:cs typeface="+mn-cs"/>
              </a:rPr>
              <a:t>Analytic Solver Platform </a:t>
            </a:r>
            <a:r>
              <a:rPr lang="en-US" dirty="0" smtClean="0">
                <a:ea typeface="+mn-ea"/>
                <a:cs typeface="+mn-cs"/>
              </a:rPr>
              <a:t>offers an alternative approach to sensitivity analysis</a:t>
            </a:r>
            <a:r>
              <a:rPr lang="en-US" dirty="0">
                <a:ea typeface="+mn-ea"/>
                <a:cs typeface="+mn-cs"/>
              </a:rPr>
              <a:t> </a:t>
            </a:r>
            <a:r>
              <a:rPr lang="en-US" dirty="0" smtClean="0">
                <a:ea typeface="+mn-ea"/>
                <a:cs typeface="+mn-cs"/>
              </a:rPr>
              <a:t>called </a:t>
            </a:r>
            <a:r>
              <a:rPr lang="en-US" b="1" dirty="0" smtClean="0">
                <a:ea typeface="+mn-ea"/>
                <a:cs typeface="+mn-cs"/>
              </a:rPr>
              <a:t>parameter analysis</a:t>
            </a:r>
            <a:r>
              <a:rPr lang="en-US" dirty="0" smtClean="0">
                <a:ea typeface="+mn-ea"/>
                <a:cs typeface="+mn-cs"/>
              </a:rPr>
              <a:t>, which allows you to run multiple optimizations while varying model parameters within predefined ranges.</a:t>
            </a:r>
            <a:endParaRPr lang="en-US" dirty="0">
              <a:ea typeface="+mn-ea"/>
              <a:cs typeface="+mn-cs"/>
            </a:endParaRPr>
          </a:p>
        </p:txBody>
      </p:sp>
      <p:sp>
        <p:nvSpPr>
          <p:cNvPr id="5" name="Title 4"/>
          <p:cNvSpPr>
            <a:spLocks noGrp="1"/>
          </p:cNvSpPr>
          <p:nvPr>
            <p:ph type="title"/>
          </p:nvPr>
        </p:nvSpPr>
        <p:spPr/>
        <p:txBody>
          <a:bodyPr/>
          <a:lstStyle/>
          <a:p>
            <a:pPr>
              <a:defRPr/>
            </a:pPr>
            <a:r>
              <a:rPr lang="en-US" sz="3200" dirty="0"/>
              <a:t>Parameter Analysis in </a:t>
            </a:r>
            <a:r>
              <a:rPr lang="en-US" sz="3200" i="1" dirty="0"/>
              <a:t>Analytic Solver Platform</a:t>
            </a:r>
          </a:p>
        </p:txBody>
      </p:sp>
      <p:sp>
        <p:nvSpPr>
          <p:cNvPr id="3" name="Slide Number Placeholder 2"/>
          <p:cNvSpPr>
            <a:spLocks noGrp="1"/>
          </p:cNvSpPr>
          <p:nvPr>
            <p:ph type="sldNum" sz="quarter" idx="12"/>
          </p:nvPr>
        </p:nvSpPr>
        <p:spPr/>
        <p:txBody>
          <a:bodyPr/>
          <a:lstStyle/>
          <a:p>
            <a:fld id="{3B60663A-D731-422C-B01D-A30E991BA9F9}" type="slidenum">
              <a:rPr lang="en-US" smtClean="0"/>
              <a:t>45</a:t>
            </a:fld>
            <a:endParaRPr lang="en-US"/>
          </a:p>
        </p:txBody>
      </p:sp>
    </p:spTree>
    <p:extLst>
      <p:ext uri="{BB962C8B-B14F-4D97-AF65-F5344CB8AC3E}">
        <p14:creationId xmlns:p14="http://schemas.microsoft.com/office/powerpoint/2010/main" val="247852682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Content Placeholder 1"/>
          <p:cNvSpPr>
            <a:spLocks noGrp="1"/>
          </p:cNvSpPr>
          <p:nvPr>
            <p:ph idx="1"/>
          </p:nvPr>
        </p:nvSpPr>
        <p:spPr>
          <a:xfrm>
            <a:off x="1931324" y="2096280"/>
            <a:ext cx="4330824" cy="4525962"/>
          </a:xfrm>
        </p:spPr>
        <p:txBody>
          <a:bodyPr>
            <a:normAutofit fontScale="92500" lnSpcReduction="10000"/>
          </a:bodyPr>
          <a:lstStyle/>
          <a:p>
            <a:r>
              <a:rPr lang="en-US" sz="2400" dirty="0"/>
              <a:t>Investigate the impact of changing finishing hour capacity over a range from 10 to 60.</a:t>
            </a:r>
          </a:p>
          <a:p>
            <a:pPr lvl="1"/>
            <a:r>
              <a:rPr lang="en-US" sz="2000" dirty="0"/>
              <a:t>Choose an empty cell in the spreadsheet (e.g., F3)</a:t>
            </a:r>
          </a:p>
          <a:p>
            <a:pPr lvl="1"/>
            <a:r>
              <a:rPr lang="en-US" sz="2000" dirty="0"/>
              <a:t>From </a:t>
            </a:r>
            <a:r>
              <a:rPr lang="en-US" sz="2000" i="1" dirty="0"/>
              <a:t>Analytic Solver Platform </a:t>
            </a:r>
            <a:r>
              <a:rPr lang="en-US" sz="2000" dirty="0"/>
              <a:t>ribbon, click </a:t>
            </a:r>
            <a:r>
              <a:rPr lang="en-US" sz="2000" i="1" dirty="0"/>
              <a:t>Parameters</a:t>
            </a:r>
            <a:r>
              <a:rPr lang="en-US" sz="2000" dirty="0"/>
              <a:t> button and choose </a:t>
            </a:r>
            <a:r>
              <a:rPr lang="en-US" sz="2000" i="1" dirty="0"/>
              <a:t>Optimization</a:t>
            </a:r>
            <a:r>
              <a:rPr lang="en-US" sz="2000" dirty="0"/>
              <a:t>.</a:t>
            </a:r>
          </a:p>
          <a:p>
            <a:pPr lvl="1"/>
            <a:r>
              <a:rPr lang="en-US" sz="2000" dirty="0"/>
              <a:t>Define range in Function Arguments dialog.</a:t>
            </a:r>
          </a:p>
          <a:p>
            <a:pPr lvl="1"/>
            <a:r>
              <a:rPr lang="en-US" sz="2000" dirty="0"/>
              <a:t>Replace the value in cell D7 by  =F3</a:t>
            </a:r>
          </a:p>
        </p:txBody>
      </p:sp>
      <p:sp>
        <p:nvSpPr>
          <p:cNvPr id="5" name="Title 4"/>
          <p:cNvSpPr>
            <a:spLocks noGrp="1"/>
          </p:cNvSpPr>
          <p:nvPr>
            <p:ph type="title"/>
          </p:nvPr>
        </p:nvSpPr>
        <p:spPr/>
        <p:txBody>
          <a:bodyPr/>
          <a:lstStyle/>
          <a:p>
            <a:pPr>
              <a:defRPr/>
            </a:pPr>
            <a:r>
              <a:rPr lang="en-US" sz="3200" dirty="0"/>
              <a:t>Example 13.21: Single Parameter Analysis for the SSC Problem</a:t>
            </a:r>
          </a:p>
        </p:txBody>
      </p:sp>
      <p:sp>
        <p:nvSpPr>
          <p:cNvPr id="4" name="Left Arrow 3"/>
          <p:cNvSpPr/>
          <p:nvPr/>
        </p:nvSpPr>
        <p:spPr>
          <a:xfrm>
            <a:off x="9552384" y="2204864"/>
            <a:ext cx="576064" cy="216024"/>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BA2-Figure-13.1-part-1-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2065" y="1484784"/>
            <a:ext cx="2760615" cy="2478652"/>
          </a:xfrm>
          <a:prstGeom prst="rect">
            <a:avLst/>
          </a:prstGeom>
        </p:spPr>
      </p:pic>
      <p:pic>
        <p:nvPicPr>
          <p:cNvPr id="7" name="Picture 6" descr="BA2-Figure-13.26-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8048" y="4149080"/>
            <a:ext cx="3600400" cy="2149258"/>
          </a:xfrm>
          <a:prstGeom prst="rect">
            <a:avLst/>
          </a:prstGeom>
        </p:spPr>
      </p:pic>
      <p:sp>
        <p:nvSpPr>
          <p:cNvPr id="2" name="Slide Number Placeholder 1"/>
          <p:cNvSpPr>
            <a:spLocks noGrp="1"/>
          </p:cNvSpPr>
          <p:nvPr>
            <p:ph type="sldNum" sz="quarter" idx="12"/>
          </p:nvPr>
        </p:nvSpPr>
        <p:spPr/>
        <p:txBody>
          <a:bodyPr/>
          <a:lstStyle/>
          <a:p>
            <a:fld id="{3B60663A-D731-422C-B01D-A30E991BA9F9}" type="slidenum">
              <a:rPr lang="en-US" smtClean="0"/>
              <a:t>46</a:t>
            </a:fld>
            <a:endParaRPr lang="en-US"/>
          </a:p>
        </p:txBody>
      </p:sp>
    </p:spTree>
    <p:extLst>
      <p:ext uri="{BB962C8B-B14F-4D97-AF65-F5344CB8AC3E}">
        <p14:creationId xmlns:p14="http://schemas.microsoft.com/office/powerpoint/2010/main" val="326859239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Parameter analysis results</a:t>
            </a:r>
          </a:p>
          <a:p>
            <a:endParaRPr lang="en-US" dirty="0"/>
          </a:p>
          <a:p>
            <a:endParaRPr lang="en-US" dirty="0" smtClean="0"/>
          </a:p>
          <a:p>
            <a:endParaRPr lang="en-US" dirty="0"/>
          </a:p>
          <a:p>
            <a:endParaRPr lang="en-US" dirty="0" smtClean="0"/>
          </a:p>
          <a:p>
            <a:pPr lvl="1"/>
            <a:r>
              <a:rPr lang="en-US" dirty="0" smtClean="0"/>
              <a:t>Reformat </a:t>
            </a:r>
            <a:r>
              <a:rPr lang="en-US" dirty="0"/>
              <a:t>the results to make them easier to understand. For example, </a:t>
            </a:r>
            <a:r>
              <a:rPr lang="en-US" dirty="0" smtClean="0"/>
              <a:t>name </a:t>
            </a:r>
            <a:r>
              <a:rPr lang="en-US" dirty="0"/>
              <a:t>the columns with descriptive labels instead of cell </a:t>
            </a:r>
            <a:r>
              <a:rPr lang="en-US" dirty="0" smtClean="0"/>
              <a:t>references; use </a:t>
            </a:r>
            <a:r>
              <a:rPr lang="en-US" dirty="0"/>
              <a:t>charts to visualize the results.</a:t>
            </a:r>
          </a:p>
        </p:txBody>
      </p:sp>
      <p:sp>
        <p:nvSpPr>
          <p:cNvPr id="3" name="Title 2"/>
          <p:cNvSpPr>
            <a:spLocks noGrp="1"/>
          </p:cNvSpPr>
          <p:nvPr>
            <p:ph type="title"/>
          </p:nvPr>
        </p:nvSpPr>
        <p:spPr/>
        <p:txBody>
          <a:bodyPr/>
          <a:lstStyle/>
          <a:p>
            <a:r>
              <a:rPr lang="en-US" dirty="0" smtClean="0"/>
              <a:t>Example 13.21 Continued</a:t>
            </a:r>
            <a:endParaRPr lang="en-US" dirty="0"/>
          </a:p>
        </p:txBody>
      </p:sp>
      <p:pic>
        <p:nvPicPr>
          <p:cNvPr id="7" name="Picture 6" descr="BA2-Figure-13.28-rev-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2064" y="1484784"/>
            <a:ext cx="3497531" cy="2160240"/>
          </a:xfrm>
          <a:prstGeom prst="rect">
            <a:avLst/>
          </a:prstGeom>
        </p:spPr>
      </p:pic>
      <p:sp>
        <p:nvSpPr>
          <p:cNvPr id="4" name="Slide Number Placeholder 3"/>
          <p:cNvSpPr>
            <a:spLocks noGrp="1"/>
          </p:cNvSpPr>
          <p:nvPr>
            <p:ph type="sldNum" sz="quarter" idx="12"/>
          </p:nvPr>
        </p:nvSpPr>
        <p:spPr/>
        <p:txBody>
          <a:bodyPr/>
          <a:lstStyle/>
          <a:p>
            <a:fld id="{3B60663A-D731-422C-B01D-A30E991BA9F9}" type="slidenum">
              <a:rPr lang="en-US" smtClean="0"/>
              <a:t>47</a:t>
            </a:fld>
            <a:endParaRPr lang="en-US"/>
          </a:p>
        </p:txBody>
      </p:sp>
    </p:spTree>
    <p:extLst>
      <p:ext uri="{BB962C8B-B14F-4D97-AF65-F5344CB8AC3E}">
        <p14:creationId xmlns:p14="http://schemas.microsoft.com/office/powerpoint/2010/main" val="25308222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22763" y="2091507"/>
            <a:ext cx="8229600" cy="4306292"/>
          </a:xfrm>
        </p:spPr>
        <p:txBody>
          <a:bodyPr/>
          <a:lstStyle/>
          <a:p>
            <a:pPr algn="just"/>
            <a:r>
              <a:rPr lang="en-US" dirty="0" smtClean="0"/>
              <a:t>Suppose </a:t>
            </a:r>
            <a:r>
              <a:rPr lang="en-US" dirty="0"/>
              <a:t>that we wish to examine the effect </a:t>
            </a:r>
            <a:r>
              <a:rPr lang="en-US" dirty="0" smtClean="0"/>
              <a:t>on the </a:t>
            </a:r>
            <a:r>
              <a:rPr lang="en-US" dirty="0"/>
              <a:t>optimal profit of changing both the Fabrication </a:t>
            </a:r>
            <a:r>
              <a:rPr lang="en-US" dirty="0" smtClean="0"/>
              <a:t>and Finishing </a:t>
            </a:r>
            <a:r>
              <a:rPr lang="en-US" dirty="0"/>
              <a:t>hour limitations, similar to a two-way data table</a:t>
            </a:r>
            <a:r>
              <a:rPr lang="en-US" dirty="0" smtClean="0"/>
              <a:t>.</a:t>
            </a:r>
          </a:p>
          <a:p>
            <a:pPr algn="just"/>
            <a:r>
              <a:rPr lang="en-US" dirty="0" smtClean="0"/>
              <a:t>Follow </a:t>
            </a:r>
            <a:r>
              <a:rPr lang="en-US" dirty="0"/>
              <a:t>the procedure in Example 13.21 to define </a:t>
            </a:r>
            <a:r>
              <a:rPr lang="en-US" dirty="0" smtClean="0"/>
              <a:t>the parameter </a:t>
            </a:r>
            <a:r>
              <a:rPr lang="en-US" dirty="0"/>
              <a:t>for the Finishing limitation</a:t>
            </a:r>
            <a:r>
              <a:rPr lang="en-US" dirty="0" smtClean="0"/>
              <a:t>.</a:t>
            </a:r>
          </a:p>
          <a:p>
            <a:pPr lvl="1" algn="just"/>
            <a:r>
              <a:rPr lang="en-US" dirty="0"/>
              <a:t>In the </a:t>
            </a:r>
            <a:r>
              <a:rPr lang="en-US" i="1" dirty="0" smtClean="0"/>
              <a:t>Function Arguments </a:t>
            </a:r>
            <a:r>
              <a:rPr lang="en-US" dirty="0"/>
              <a:t>dialog, set the range for the Fabrication </a:t>
            </a:r>
            <a:r>
              <a:rPr lang="en-US" dirty="0" smtClean="0"/>
              <a:t>limitation between </a:t>
            </a:r>
            <a:r>
              <a:rPr lang="en-US" dirty="0"/>
              <a:t>50 and 100.</a:t>
            </a:r>
          </a:p>
        </p:txBody>
      </p:sp>
      <p:sp>
        <p:nvSpPr>
          <p:cNvPr id="3" name="Title 2"/>
          <p:cNvSpPr>
            <a:spLocks noGrp="1"/>
          </p:cNvSpPr>
          <p:nvPr>
            <p:ph type="title"/>
          </p:nvPr>
        </p:nvSpPr>
        <p:spPr/>
        <p:txBody>
          <a:bodyPr>
            <a:normAutofit/>
          </a:bodyPr>
          <a:lstStyle/>
          <a:p>
            <a:r>
              <a:rPr lang="en-US" dirty="0" smtClean="0"/>
              <a:t>Example 13.22: Multiple Parameter Analysis for the SSC Problem</a:t>
            </a:r>
            <a:endParaRPr lang="en-US" dirty="0"/>
          </a:p>
        </p:txBody>
      </p:sp>
      <p:sp>
        <p:nvSpPr>
          <p:cNvPr id="4" name="Slide Number Placeholder 3"/>
          <p:cNvSpPr>
            <a:spLocks noGrp="1"/>
          </p:cNvSpPr>
          <p:nvPr>
            <p:ph type="sldNum" sz="quarter" idx="12"/>
          </p:nvPr>
        </p:nvSpPr>
        <p:spPr/>
        <p:txBody>
          <a:bodyPr/>
          <a:lstStyle/>
          <a:p>
            <a:fld id="{3B60663A-D731-422C-B01D-A30E991BA9F9}" type="slidenum">
              <a:rPr lang="en-US" smtClean="0"/>
              <a:t>48</a:t>
            </a:fld>
            <a:endParaRPr lang="en-US"/>
          </a:p>
        </p:txBody>
      </p:sp>
    </p:spTree>
    <p:extLst>
      <p:ext uri="{BB962C8B-B14F-4D97-AF65-F5344CB8AC3E}">
        <p14:creationId xmlns:p14="http://schemas.microsoft.com/office/powerpoint/2010/main" val="362702486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Results</a:t>
            </a:r>
            <a:endParaRPr lang="en-US" dirty="0"/>
          </a:p>
        </p:txBody>
      </p:sp>
      <p:sp>
        <p:nvSpPr>
          <p:cNvPr id="3" name="Title 2"/>
          <p:cNvSpPr>
            <a:spLocks noGrp="1"/>
          </p:cNvSpPr>
          <p:nvPr>
            <p:ph type="title"/>
          </p:nvPr>
        </p:nvSpPr>
        <p:spPr/>
        <p:txBody>
          <a:bodyPr/>
          <a:lstStyle/>
          <a:p>
            <a:r>
              <a:rPr lang="en-US" dirty="0" smtClean="0"/>
              <a:t>Example 13.22 Continued</a:t>
            </a:r>
            <a:endParaRPr lang="en-US" dirty="0"/>
          </a:p>
        </p:txBody>
      </p:sp>
      <p:pic>
        <p:nvPicPr>
          <p:cNvPr id="6" name="Picture 5" descr="BA2-Figure-13.30-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3057" y="2734073"/>
            <a:ext cx="8388424" cy="1509511"/>
          </a:xfrm>
          <a:prstGeom prst="rect">
            <a:avLst/>
          </a:prstGeom>
        </p:spPr>
      </p:pic>
      <p:sp>
        <p:nvSpPr>
          <p:cNvPr id="4" name="Slide Number Placeholder 3"/>
          <p:cNvSpPr>
            <a:spLocks noGrp="1"/>
          </p:cNvSpPr>
          <p:nvPr>
            <p:ph type="sldNum" sz="quarter" idx="12"/>
          </p:nvPr>
        </p:nvSpPr>
        <p:spPr/>
        <p:txBody>
          <a:bodyPr/>
          <a:lstStyle/>
          <a:p>
            <a:fld id="{3B60663A-D731-422C-B01D-A30E991BA9F9}" type="slidenum">
              <a:rPr lang="en-US" smtClean="0"/>
              <a:t>49</a:t>
            </a:fld>
            <a:endParaRPr lang="en-US"/>
          </a:p>
        </p:txBody>
      </p:sp>
    </p:spTree>
    <p:extLst>
      <p:ext uri="{BB962C8B-B14F-4D97-AF65-F5344CB8AC3E}">
        <p14:creationId xmlns:p14="http://schemas.microsoft.com/office/powerpoint/2010/main" val="33967995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1190" y="1834342"/>
            <a:ext cx="9888191" cy="3777622"/>
          </a:xfrm>
        </p:spPr>
        <p:txBody>
          <a:bodyPr>
            <a:noAutofit/>
          </a:bodyPr>
          <a:lstStyle/>
          <a:p>
            <a:pPr marL="365760" indent="-256032" algn="just">
              <a:buFont typeface="Wingdings 3"/>
              <a:buChar char=""/>
              <a:defRPr/>
            </a:pPr>
            <a:r>
              <a:rPr lang="en-US" sz="2200" dirty="0"/>
              <a:t>SSC sells two snow ski models - </a:t>
            </a:r>
            <a:r>
              <a:rPr lang="en-US" sz="2200" dirty="0" err="1"/>
              <a:t>Jordanelle</a:t>
            </a:r>
            <a:r>
              <a:rPr lang="en-US" sz="2200" dirty="0"/>
              <a:t> &amp; </a:t>
            </a:r>
            <a:r>
              <a:rPr lang="en-US" sz="2200" dirty="0" err="1"/>
              <a:t>Deercrest</a:t>
            </a:r>
            <a:endParaRPr lang="en-US" sz="2200" dirty="0"/>
          </a:p>
          <a:p>
            <a:pPr marL="365760" indent="-256032" algn="just">
              <a:buFont typeface="Wingdings 3"/>
              <a:buChar char=""/>
              <a:defRPr/>
            </a:pPr>
            <a:r>
              <a:rPr lang="en-US" sz="2200" dirty="0"/>
              <a:t>Manufacturing requires fabrication and finishing.</a:t>
            </a:r>
          </a:p>
          <a:p>
            <a:pPr algn="just"/>
            <a:r>
              <a:rPr lang="en-US" sz="2200" dirty="0"/>
              <a:t>The fabrication department has 12 skilled workers, each of whom works 7 hours per day. The finishing department has 3 workers, who also work a 7-hour shift.</a:t>
            </a:r>
          </a:p>
          <a:p>
            <a:pPr algn="just"/>
            <a:r>
              <a:rPr lang="en-US" sz="2200" dirty="0"/>
              <a:t>Each pair of </a:t>
            </a:r>
            <a:r>
              <a:rPr lang="en-US" sz="2200" dirty="0" err="1"/>
              <a:t>Jordanelle</a:t>
            </a:r>
            <a:r>
              <a:rPr lang="en-US" sz="2200" dirty="0"/>
              <a:t> skis requires 3.5 labor-hours in the fabricating department and 1 labor-hour in finishing.</a:t>
            </a:r>
          </a:p>
          <a:p>
            <a:pPr algn="just"/>
            <a:r>
              <a:rPr lang="en-US" sz="2200" dirty="0"/>
              <a:t>The </a:t>
            </a:r>
            <a:r>
              <a:rPr lang="en-US" sz="2200" dirty="0" err="1"/>
              <a:t>Deercrest</a:t>
            </a:r>
            <a:r>
              <a:rPr lang="en-US" sz="2200" dirty="0"/>
              <a:t> model requires 4 labor-hours in fabricating and 1.5 labor-hours in finishing. </a:t>
            </a:r>
          </a:p>
          <a:p>
            <a:pPr algn="just"/>
            <a:r>
              <a:rPr lang="en-US" sz="2200" dirty="0"/>
              <a:t>The company operates 5 days per week. </a:t>
            </a:r>
          </a:p>
          <a:p>
            <a:pPr algn="just"/>
            <a:r>
              <a:rPr lang="en-US" sz="2200" dirty="0"/>
              <a:t>SSC makes a net profit of $50 on the </a:t>
            </a:r>
            <a:r>
              <a:rPr lang="en-US" sz="2200" dirty="0" err="1"/>
              <a:t>Jordanelle</a:t>
            </a:r>
            <a:r>
              <a:rPr lang="en-US" sz="2200" dirty="0"/>
              <a:t> model and $65 on the </a:t>
            </a:r>
            <a:r>
              <a:rPr lang="en-US" sz="2200" dirty="0" err="1"/>
              <a:t>Deercrest</a:t>
            </a:r>
            <a:r>
              <a:rPr lang="en-US" sz="2200" dirty="0"/>
              <a:t> model.</a:t>
            </a:r>
          </a:p>
        </p:txBody>
      </p:sp>
      <p:sp>
        <p:nvSpPr>
          <p:cNvPr id="5" name="Title 4"/>
          <p:cNvSpPr>
            <a:spLocks noGrp="1"/>
          </p:cNvSpPr>
          <p:nvPr>
            <p:ph type="title"/>
          </p:nvPr>
        </p:nvSpPr>
        <p:spPr/>
        <p:txBody>
          <a:bodyPr/>
          <a:lstStyle/>
          <a:p>
            <a:pPr>
              <a:defRPr/>
            </a:pPr>
            <a:r>
              <a:rPr lang="en-US" sz="3200" dirty="0"/>
              <a:t>Example 13.1  </a:t>
            </a:r>
            <a:r>
              <a:rPr lang="en-US" sz="3200" dirty="0" err="1"/>
              <a:t>Sklenka</a:t>
            </a:r>
            <a:r>
              <a:rPr lang="en-US" sz="3200" dirty="0"/>
              <a:t> Ski Company: Identifying Model Components</a:t>
            </a:r>
          </a:p>
        </p:txBody>
      </p:sp>
      <p:sp>
        <p:nvSpPr>
          <p:cNvPr id="3" name="Slide Number Placeholder 2"/>
          <p:cNvSpPr>
            <a:spLocks noGrp="1"/>
          </p:cNvSpPr>
          <p:nvPr>
            <p:ph type="sldNum" sz="quarter" idx="12"/>
          </p:nvPr>
        </p:nvSpPr>
        <p:spPr/>
        <p:txBody>
          <a:bodyPr/>
          <a:lstStyle/>
          <a:p>
            <a:fld id="{3B60663A-D731-422C-B01D-A30E991BA9F9}" type="slidenum">
              <a:rPr lang="en-US" smtClean="0"/>
              <a:t>5</a:t>
            </a:fld>
            <a:endParaRPr lang="en-US"/>
          </a:p>
        </p:txBody>
      </p:sp>
    </p:spTree>
    <p:extLst>
      <p:ext uri="{BB962C8B-B14F-4D97-AF65-F5344CB8AC3E}">
        <p14:creationId xmlns:p14="http://schemas.microsoft.com/office/powerpoint/2010/main" val="20093387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dirty="0" smtClean="0"/>
              <a:t>Step 1: Identify the decision variables</a:t>
            </a:r>
          </a:p>
          <a:p>
            <a:pPr algn="just"/>
            <a:r>
              <a:rPr lang="en-US" dirty="0"/>
              <a:t>The company wants to determine how many </a:t>
            </a:r>
            <a:r>
              <a:rPr lang="en-US" dirty="0" smtClean="0"/>
              <a:t>of each </a:t>
            </a:r>
            <a:r>
              <a:rPr lang="en-US" dirty="0"/>
              <a:t>model should be produced on a daily basis to </a:t>
            </a:r>
            <a:r>
              <a:rPr lang="en-US" dirty="0" smtClean="0"/>
              <a:t>maximize net </a:t>
            </a:r>
            <a:r>
              <a:rPr lang="en-US" dirty="0"/>
              <a:t>profit</a:t>
            </a:r>
            <a:r>
              <a:rPr lang="en-US" dirty="0" smtClean="0"/>
              <a:t>.</a:t>
            </a:r>
          </a:p>
          <a:p>
            <a:pPr algn="just"/>
            <a:r>
              <a:rPr lang="en-US" dirty="0" smtClean="0"/>
              <a:t>Define</a:t>
            </a:r>
            <a:endParaRPr lang="en-US" dirty="0"/>
          </a:p>
          <a:p>
            <a:pPr lvl="1" algn="just"/>
            <a:r>
              <a:rPr lang="en-US" dirty="0" err="1"/>
              <a:t>Jordanelle</a:t>
            </a:r>
            <a:r>
              <a:rPr lang="en-US" dirty="0"/>
              <a:t> </a:t>
            </a:r>
            <a:r>
              <a:rPr lang="en-US" dirty="0" smtClean="0"/>
              <a:t>= </a:t>
            </a:r>
            <a:r>
              <a:rPr lang="en-US" dirty="0"/>
              <a:t>number of pairs of </a:t>
            </a:r>
            <a:r>
              <a:rPr lang="en-US" dirty="0" err="1" smtClean="0"/>
              <a:t>Jordanelle</a:t>
            </a:r>
            <a:r>
              <a:rPr lang="en-US" dirty="0" smtClean="0"/>
              <a:t> skis </a:t>
            </a:r>
            <a:r>
              <a:rPr lang="en-US" dirty="0"/>
              <a:t>produced/day</a:t>
            </a:r>
          </a:p>
          <a:p>
            <a:pPr lvl="1" algn="just"/>
            <a:r>
              <a:rPr lang="en-US" dirty="0" err="1" smtClean="0"/>
              <a:t>Deercrest</a:t>
            </a:r>
            <a:r>
              <a:rPr lang="en-US" dirty="0" smtClean="0"/>
              <a:t> = number of pairs of </a:t>
            </a:r>
            <a:r>
              <a:rPr lang="en-US" dirty="0" err="1" smtClean="0"/>
              <a:t>Deercrest</a:t>
            </a:r>
            <a:r>
              <a:rPr lang="en-US" dirty="0" smtClean="0"/>
              <a:t> skis produced/day	</a:t>
            </a:r>
          </a:p>
          <a:p>
            <a:pPr algn="just"/>
            <a:r>
              <a:rPr lang="en-US" sz="2800" dirty="0"/>
              <a:t>Clearly specify the dimensions of the variables!</a:t>
            </a:r>
            <a:endParaRPr lang="en-US" dirty="0"/>
          </a:p>
        </p:txBody>
      </p:sp>
      <p:sp>
        <p:nvSpPr>
          <p:cNvPr id="3" name="Title 2"/>
          <p:cNvSpPr>
            <a:spLocks noGrp="1"/>
          </p:cNvSpPr>
          <p:nvPr>
            <p:ph type="title"/>
          </p:nvPr>
        </p:nvSpPr>
        <p:spPr/>
        <p:txBody>
          <a:bodyPr/>
          <a:lstStyle/>
          <a:p>
            <a:r>
              <a:rPr lang="en-US" dirty="0" smtClean="0"/>
              <a:t>Example 13.1 Continued</a:t>
            </a:r>
            <a:endParaRPr lang="en-US" dirty="0"/>
          </a:p>
        </p:txBody>
      </p:sp>
      <p:sp>
        <p:nvSpPr>
          <p:cNvPr id="4" name="Slide Number Placeholder 3"/>
          <p:cNvSpPr>
            <a:spLocks noGrp="1"/>
          </p:cNvSpPr>
          <p:nvPr>
            <p:ph type="sldNum" sz="quarter" idx="12"/>
          </p:nvPr>
        </p:nvSpPr>
        <p:spPr/>
        <p:txBody>
          <a:bodyPr/>
          <a:lstStyle/>
          <a:p>
            <a:fld id="{3B60663A-D731-422C-B01D-A30E991BA9F9}" type="slidenum">
              <a:rPr lang="en-US" smtClean="0"/>
              <a:t>6</a:t>
            </a:fld>
            <a:endParaRPr lang="en-US"/>
          </a:p>
        </p:txBody>
      </p:sp>
    </p:spTree>
    <p:extLst>
      <p:ext uri="{BB962C8B-B14F-4D97-AF65-F5344CB8AC3E}">
        <p14:creationId xmlns:p14="http://schemas.microsoft.com/office/powerpoint/2010/main" val="5619556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sz="2400" dirty="0"/>
              <a:t>Step 2: Identify the objective function</a:t>
            </a:r>
          </a:p>
          <a:p>
            <a:pPr algn="just"/>
            <a:r>
              <a:rPr lang="en-US" sz="2400" dirty="0"/>
              <a:t>SSC wishes to maximize net profit, and we are given the net profit figures for each type of ski. </a:t>
            </a:r>
          </a:p>
          <a:p>
            <a:pPr lvl="1" algn="just"/>
            <a:r>
              <a:rPr lang="en-US" sz="2000" dirty="0"/>
              <a:t>SSC makes a net profit of $50 on the </a:t>
            </a:r>
            <a:r>
              <a:rPr lang="en-US" sz="2000" dirty="0" err="1"/>
              <a:t>Jordanelle</a:t>
            </a:r>
            <a:r>
              <a:rPr lang="en-US" sz="2000" dirty="0"/>
              <a:t> model and $65 on the </a:t>
            </a:r>
            <a:r>
              <a:rPr lang="en-US" sz="2000" dirty="0" err="1"/>
              <a:t>Deercrest</a:t>
            </a:r>
            <a:r>
              <a:rPr lang="en-US" sz="2000" dirty="0"/>
              <a:t> model.</a:t>
            </a:r>
          </a:p>
          <a:p>
            <a:pPr algn="just"/>
            <a:endParaRPr lang="en-US" sz="2400" dirty="0"/>
          </a:p>
        </p:txBody>
      </p:sp>
      <p:sp>
        <p:nvSpPr>
          <p:cNvPr id="3" name="Title 2"/>
          <p:cNvSpPr>
            <a:spLocks noGrp="1"/>
          </p:cNvSpPr>
          <p:nvPr>
            <p:ph type="title"/>
          </p:nvPr>
        </p:nvSpPr>
        <p:spPr/>
        <p:txBody>
          <a:bodyPr/>
          <a:lstStyle/>
          <a:p>
            <a:r>
              <a:rPr lang="en-US" dirty="0" smtClean="0"/>
              <a:t>Example 13.1 Continued </a:t>
            </a:r>
            <a:endParaRPr lang="en-US" dirty="0"/>
          </a:p>
        </p:txBody>
      </p:sp>
      <p:sp>
        <p:nvSpPr>
          <p:cNvPr id="4" name="Slide Number Placeholder 3"/>
          <p:cNvSpPr>
            <a:spLocks noGrp="1"/>
          </p:cNvSpPr>
          <p:nvPr>
            <p:ph type="sldNum" sz="quarter" idx="12"/>
          </p:nvPr>
        </p:nvSpPr>
        <p:spPr/>
        <p:txBody>
          <a:bodyPr/>
          <a:lstStyle/>
          <a:p>
            <a:fld id="{3B60663A-D731-422C-B01D-A30E991BA9F9}" type="slidenum">
              <a:rPr lang="en-US" smtClean="0"/>
              <a:t>7</a:t>
            </a:fld>
            <a:endParaRPr lang="en-US"/>
          </a:p>
        </p:txBody>
      </p:sp>
    </p:spTree>
    <p:extLst>
      <p:ext uri="{BB962C8B-B14F-4D97-AF65-F5344CB8AC3E}">
        <p14:creationId xmlns:p14="http://schemas.microsoft.com/office/powerpoint/2010/main" val="8965981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1124744"/>
            <a:ext cx="8229600" cy="4882356"/>
          </a:xfrm>
        </p:spPr>
        <p:txBody>
          <a:bodyPr>
            <a:normAutofit fontScale="92500" lnSpcReduction="20000"/>
          </a:bodyPr>
          <a:lstStyle/>
          <a:p>
            <a:pPr algn="just"/>
            <a:r>
              <a:rPr lang="en-US" sz="2000" dirty="0"/>
              <a:t>Step 3: Identify the constraints</a:t>
            </a:r>
          </a:p>
          <a:p>
            <a:pPr lvl="1" algn="just"/>
            <a:r>
              <a:rPr lang="en-US" sz="1800" dirty="0"/>
              <a:t>Look for clues in the problem statement that describe limited resources that are available, requirements that must be met, or other restrictions. </a:t>
            </a:r>
          </a:p>
          <a:p>
            <a:pPr algn="just"/>
            <a:r>
              <a:rPr lang="en-US" sz="2000" dirty="0"/>
              <a:t>Both the fabrication and finishing departments have limited numbers of workers, who work only 7 hours each day; this limits the amount of production time available in each department:</a:t>
            </a:r>
          </a:p>
          <a:p>
            <a:pPr lvl="1" algn="just"/>
            <a:r>
              <a:rPr lang="en-US" dirty="0"/>
              <a:t>Fabrication: Total labor hours used in fabrication cannot exceed the amount of labor hours available.</a:t>
            </a:r>
          </a:p>
          <a:p>
            <a:pPr lvl="1" algn="just"/>
            <a:r>
              <a:rPr lang="en-US" dirty="0"/>
              <a:t>Finishing: Total labor hours used in finishing cannot exceed the amount of labor hours available.</a:t>
            </a:r>
          </a:p>
          <a:p>
            <a:pPr algn="just"/>
            <a:r>
              <a:rPr lang="en-US" sz="2000" dirty="0"/>
              <a:t>The problem also notes that the company anticipates selling at least twice as many </a:t>
            </a:r>
            <a:r>
              <a:rPr lang="en-US" sz="2000" dirty="0" err="1"/>
              <a:t>Deercrest</a:t>
            </a:r>
            <a:r>
              <a:rPr lang="en-US" sz="2000" dirty="0"/>
              <a:t> models as </a:t>
            </a:r>
            <a:r>
              <a:rPr lang="en-US" sz="2000" dirty="0" err="1"/>
              <a:t>Jordanelle</a:t>
            </a:r>
            <a:r>
              <a:rPr lang="en-US" sz="2000" dirty="0"/>
              <a:t> models: </a:t>
            </a:r>
          </a:p>
          <a:p>
            <a:pPr lvl="1" algn="just"/>
            <a:r>
              <a:rPr lang="en-US" dirty="0"/>
              <a:t>Number of pairs of </a:t>
            </a:r>
            <a:r>
              <a:rPr lang="en-US" dirty="0" err="1"/>
              <a:t>Deercrest</a:t>
            </a:r>
            <a:r>
              <a:rPr lang="en-US" dirty="0"/>
              <a:t> skis must be at </a:t>
            </a:r>
            <a:r>
              <a:rPr lang="en-US" dirty="0" err="1"/>
              <a:t>leasttwice</a:t>
            </a:r>
            <a:r>
              <a:rPr lang="en-US" dirty="0"/>
              <a:t> the number of parts of </a:t>
            </a:r>
            <a:r>
              <a:rPr lang="en-US" dirty="0" err="1"/>
              <a:t>Jordanelle</a:t>
            </a:r>
            <a:r>
              <a:rPr lang="en-US" dirty="0"/>
              <a:t> skis.</a:t>
            </a:r>
          </a:p>
          <a:p>
            <a:pPr algn="just"/>
            <a:r>
              <a:rPr lang="en-US" sz="2000" dirty="0"/>
              <a:t>Negative values of the decision variables cannot occur (“</a:t>
            </a:r>
            <a:r>
              <a:rPr lang="en-US" sz="2000" dirty="0" err="1"/>
              <a:t>nonnegativity</a:t>
            </a:r>
            <a:r>
              <a:rPr lang="en-US" sz="2000" dirty="0"/>
              <a:t> constraints”)</a:t>
            </a:r>
          </a:p>
        </p:txBody>
      </p:sp>
      <p:sp>
        <p:nvSpPr>
          <p:cNvPr id="3" name="Title 2"/>
          <p:cNvSpPr>
            <a:spLocks noGrp="1"/>
          </p:cNvSpPr>
          <p:nvPr>
            <p:ph type="title"/>
          </p:nvPr>
        </p:nvSpPr>
        <p:spPr>
          <a:xfrm>
            <a:off x="1981200" y="274638"/>
            <a:ext cx="8229600" cy="778098"/>
          </a:xfrm>
        </p:spPr>
        <p:txBody>
          <a:bodyPr/>
          <a:lstStyle/>
          <a:p>
            <a:r>
              <a:rPr lang="en-US" dirty="0" smtClean="0"/>
              <a:t>Example 13.1 Continued</a:t>
            </a:r>
            <a:endParaRPr lang="en-US" dirty="0"/>
          </a:p>
        </p:txBody>
      </p:sp>
      <p:sp>
        <p:nvSpPr>
          <p:cNvPr id="4" name="Slide Number Placeholder 3"/>
          <p:cNvSpPr>
            <a:spLocks noGrp="1"/>
          </p:cNvSpPr>
          <p:nvPr>
            <p:ph type="sldNum" sz="quarter" idx="12"/>
          </p:nvPr>
        </p:nvSpPr>
        <p:spPr/>
        <p:txBody>
          <a:bodyPr/>
          <a:lstStyle/>
          <a:p>
            <a:fld id="{3B60663A-D731-422C-B01D-A30E991BA9F9}" type="slidenum">
              <a:rPr lang="en-US" smtClean="0"/>
              <a:t>8</a:t>
            </a:fld>
            <a:endParaRPr lang="en-US"/>
          </a:p>
        </p:txBody>
      </p:sp>
    </p:spTree>
    <p:extLst>
      <p:ext uri="{BB962C8B-B14F-4D97-AF65-F5344CB8AC3E}">
        <p14:creationId xmlns:p14="http://schemas.microsoft.com/office/powerpoint/2010/main" val="15731110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64080" y="2332038"/>
            <a:ext cx="8235142" cy="4525962"/>
          </a:xfrm>
        </p:spPr>
        <p:txBody>
          <a:bodyPr/>
          <a:lstStyle/>
          <a:p>
            <a:pPr algn="just"/>
            <a:r>
              <a:rPr lang="en-US" dirty="0" smtClean="0"/>
              <a:t>Represent decision variables by descriptive names, abbreviations, or subscripted letters (</a:t>
            </a:r>
            <a:r>
              <a:rPr lang="en-US" i="1" dirty="0" smtClean="0"/>
              <a:t>X</a:t>
            </a:r>
            <a:r>
              <a:rPr lang="en-US" i="1" baseline="-25000" dirty="0" smtClean="0"/>
              <a:t>1</a:t>
            </a:r>
            <a:r>
              <a:rPr lang="en-US" dirty="0" smtClean="0"/>
              <a:t>, </a:t>
            </a:r>
            <a:r>
              <a:rPr lang="en-US" i="1" dirty="0" smtClean="0"/>
              <a:t>X</a:t>
            </a:r>
            <a:r>
              <a:rPr lang="en-US" i="1" baseline="-25000" dirty="0" smtClean="0"/>
              <a:t>2</a:t>
            </a:r>
            <a:r>
              <a:rPr lang="en-US" dirty="0" smtClean="0"/>
              <a:t>, etc.)</a:t>
            </a:r>
          </a:p>
          <a:p>
            <a:pPr lvl="1" algn="just"/>
            <a:r>
              <a:rPr lang="en-US" dirty="0" smtClean="0"/>
              <a:t>For </a:t>
            </a:r>
            <a:r>
              <a:rPr lang="en-US" dirty="0"/>
              <a:t>mathematical formulations involving many variables, </a:t>
            </a:r>
            <a:r>
              <a:rPr lang="en-US" dirty="0" smtClean="0"/>
              <a:t>subscripted letters </a:t>
            </a:r>
            <a:r>
              <a:rPr lang="en-US" dirty="0"/>
              <a:t>are often more </a:t>
            </a:r>
            <a:r>
              <a:rPr lang="en-US" dirty="0" smtClean="0"/>
              <a:t>convenient.</a:t>
            </a:r>
          </a:p>
          <a:p>
            <a:pPr lvl="1" algn="just"/>
            <a:r>
              <a:rPr lang="en-US" dirty="0" smtClean="0"/>
              <a:t>In </a:t>
            </a:r>
            <a:r>
              <a:rPr lang="en-US" dirty="0"/>
              <a:t>spreadsheet </a:t>
            </a:r>
            <a:r>
              <a:rPr lang="en-US" dirty="0" smtClean="0"/>
              <a:t>models, </a:t>
            </a:r>
            <a:r>
              <a:rPr lang="en-US" dirty="0"/>
              <a:t>we recommend </a:t>
            </a:r>
            <a:r>
              <a:rPr lang="en-US" dirty="0" smtClean="0"/>
              <a:t>using more </a:t>
            </a:r>
            <a:r>
              <a:rPr lang="en-US" dirty="0"/>
              <a:t>descriptive names to make the models and solutions easier to understand.</a:t>
            </a:r>
          </a:p>
        </p:txBody>
      </p:sp>
      <p:sp>
        <p:nvSpPr>
          <p:cNvPr id="3" name="Title 2"/>
          <p:cNvSpPr>
            <a:spLocks noGrp="1"/>
          </p:cNvSpPr>
          <p:nvPr>
            <p:ph type="title"/>
          </p:nvPr>
        </p:nvSpPr>
        <p:spPr/>
        <p:txBody>
          <a:bodyPr>
            <a:normAutofit/>
          </a:bodyPr>
          <a:lstStyle/>
          <a:p>
            <a:r>
              <a:rPr lang="en-US" dirty="0" smtClean="0"/>
              <a:t>Translating Model Information into Mathematical Expressions</a:t>
            </a:r>
            <a:endParaRPr lang="en-US" dirty="0"/>
          </a:p>
        </p:txBody>
      </p:sp>
      <p:sp>
        <p:nvSpPr>
          <p:cNvPr id="4" name="Slide Number Placeholder 3"/>
          <p:cNvSpPr>
            <a:spLocks noGrp="1"/>
          </p:cNvSpPr>
          <p:nvPr>
            <p:ph type="sldNum" sz="quarter" idx="12"/>
          </p:nvPr>
        </p:nvSpPr>
        <p:spPr/>
        <p:txBody>
          <a:bodyPr/>
          <a:lstStyle/>
          <a:p>
            <a:fld id="{3B60663A-D731-422C-B01D-A30E991BA9F9}" type="slidenum">
              <a:rPr lang="en-US" smtClean="0"/>
              <a:t>9</a:t>
            </a:fld>
            <a:endParaRPr lang="en-US"/>
          </a:p>
        </p:txBody>
      </p:sp>
    </p:spTree>
    <p:extLst>
      <p:ext uri="{BB962C8B-B14F-4D97-AF65-F5344CB8AC3E}">
        <p14:creationId xmlns:p14="http://schemas.microsoft.com/office/powerpoint/2010/main" val="1393884146"/>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TM02892315[[fn=Wisp]]</Template>
  <TotalTime>701</TotalTime>
  <Words>3299</Words>
  <Application>Microsoft Office PowerPoint</Application>
  <PresentationFormat>Widescreen</PresentationFormat>
  <Paragraphs>335</Paragraphs>
  <Slides>49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Arial</vt:lpstr>
      <vt:lpstr>Calibri</vt:lpstr>
      <vt:lpstr>Cambria Math</vt:lpstr>
      <vt:lpstr>Century Gothic</vt:lpstr>
      <vt:lpstr>Wingdings</vt:lpstr>
      <vt:lpstr>Wingdings 3</vt:lpstr>
      <vt:lpstr>Wisp</vt:lpstr>
      <vt:lpstr>Chapter 13 Linear Optimization</vt:lpstr>
      <vt:lpstr>Linear Optimization</vt:lpstr>
      <vt:lpstr>Building Linear Optimization Models</vt:lpstr>
      <vt:lpstr>Characteristics of Linear Optimization Models</vt:lpstr>
      <vt:lpstr>Example 13.1  Sklenka Ski Company: Identifying Model Components</vt:lpstr>
      <vt:lpstr>Example 13.1 Continued</vt:lpstr>
      <vt:lpstr>Example 13.1 Continued </vt:lpstr>
      <vt:lpstr>Example 13.1 Continued</vt:lpstr>
      <vt:lpstr>Translating Model Information into Mathematical Expressions</vt:lpstr>
      <vt:lpstr>Example 13.2: SSC – Modeling the Objective Function</vt:lpstr>
      <vt:lpstr>Translating Constraints Mathematically</vt:lpstr>
      <vt:lpstr>Constraint Functions</vt:lpstr>
      <vt:lpstr>Example 13.3: SSC – Modeling the Constraints</vt:lpstr>
      <vt:lpstr>Example 13.3 Continued</vt:lpstr>
      <vt:lpstr>SSC Optimization Model</vt:lpstr>
      <vt:lpstr>Solving Linear Optimization Models</vt:lpstr>
      <vt:lpstr>More About Constraints</vt:lpstr>
      <vt:lpstr>Example 13.4: Modeling a Mixture Constraint</vt:lpstr>
      <vt:lpstr>Implementing Linear Optimization Models on Spreadsheets</vt:lpstr>
      <vt:lpstr>Example 13.5: A Spreadsheet Model for Sklenka Skis</vt:lpstr>
      <vt:lpstr>Correspondence Between the Model and the Spreadsheet</vt:lpstr>
      <vt:lpstr>Optimal Solution to SSC Problem</vt:lpstr>
      <vt:lpstr>Example 13.8 Continued </vt:lpstr>
      <vt:lpstr>Graphical Interpretation of Linear Optimization</vt:lpstr>
      <vt:lpstr>Example 13.9: Graphing the Constraints in the SSC Problem</vt:lpstr>
      <vt:lpstr>Example 13.9 Continued</vt:lpstr>
      <vt:lpstr>Example 13.9 Continued</vt:lpstr>
      <vt:lpstr>Example 13.10 Identifying the Feasible Region and Optimal Solution</vt:lpstr>
      <vt:lpstr>Corner Points</vt:lpstr>
      <vt:lpstr>Example 13.10 Continued</vt:lpstr>
      <vt:lpstr>How Solver Works</vt:lpstr>
      <vt:lpstr>Example 13.11: Crebo Manufacturing</vt:lpstr>
      <vt:lpstr>Example 13.11 Continued</vt:lpstr>
      <vt:lpstr>Solver Sensitivity Report</vt:lpstr>
      <vt:lpstr>Sensitivity Report for the SSC Problem</vt:lpstr>
      <vt:lpstr>Example 13.17: Interpreting Sensitivity Information for Decision Variables</vt:lpstr>
      <vt:lpstr>Example 13.18: Understanding Nonzero Reduced Costs</vt:lpstr>
      <vt:lpstr>Example 13.19: Interpreting Sensitivity Information for Constraints</vt:lpstr>
      <vt:lpstr>Using the Sensitivity Report</vt:lpstr>
      <vt:lpstr>Using the Sensitivity Report (Continued) </vt:lpstr>
      <vt:lpstr>Example 13.20: Using Sensitivity Information to Evaluate Scenarios</vt:lpstr>
      <vt:lpstr>Example 13.20 Continued</vt:lpstr>
      <vt:lpstr>Example 13.20 Continued</vt:lpstr>
      <vt:lpstr>Example 13.20 Continued</vt:lpstr>
      <vt:lpstr>Parameter Analysis in Analytic Solver Platform</vt:lpstr>
      <vt:lpstr>Example 13.21: Single Parameter Analysis for the SSC Problem</vt:lpstr>
      <vt:lpstr>Example 13.21 Continued</vt:lpstr>
      <vt:lpstr>Example 13.22: Multiple Parameter Analysis for the SSC Problem</vt:lpstr>
      <vt:lpstr>Example 13.22 Continued</vt:lpstr>
    </vt:vector>
  </TitlesOfParts>
  <Company>Harrisburg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Roozbeh Sadeghian</dc:creator>
  <cp:lastModifiedBy>Korn, Matthew</cp:lastModifiedBy>
  <cp:revision>23</cp:revision>
  <dcterms:created xsi:type="dcterms:W3CDTF">2017-03-07T20:47:22Z</dcterms:created>
  <dcterms:modified xsi:type="dcterms:W3CDTF">2017-09-18T18:27:42Z</dcterms:modified>
</cp:coreProperties>
</file>